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59" r:id="rId5"/>
    <p:sldId id="268" r:id="rId6"/>
    <p:sldId id="269" r:id="rId7"/>
    <p:sldId id="270" r:id="rId8"/>
    <p:sldId id="271" r:id="rId9"/>
    <p:sldId id="272" r:id="rId10"/>
    <p:sldId id="273" r:id="rId11"/>
    <p:sldId id="274" r:id="rId12"/>
    <p:sldId id="291" r:id="rId13"/>
    <p:sldId id="275" r:id="rId14"/>
    <p:sldId id="277" r:id="rId15"/>
    <p:sldId id="278" r:id="rId16"/>
    <p:sldId id="279" r:id="rId17"/>
    <p:sldId id="280" r:id="rId18"/>
    <p:sldId id="281" r:id="rId19"/>
    <p:sldId id="282" r:id="rId20"/>
    <p:sldId id="283" r:id="rId21"/>
    <p:sldId id="284" r:id="rId22"/>
    <p:sldId id="285" r:id="rId23"/>
    <p:sldId id="286" r:id="rId24"/>
    <p:sldId id="295" r:id="rId25"/>
    <p:sldId id="296" r:id="rId26"/>
    <p:sldId id="297" r:id="rId27"/>
    <p:sldId id="298" r:id="rId28"/>
    <p:sldId id="299" r:id="rId29"/>
    <p:sldId id="301" r:id="rId30"/>
    <p:sldId id="26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88889" autoAdjust="0"/>
  </p:normalViewPr>
  <p:slideViewPr>
    <p:cSldViewPr snapToGrid="0">
      <p:cViewPr>
        <p:scale>
          <a:sx n="75" d="100"/>
          <a:sy n="75" d="100"/>
        </p:scale>
        <p:origin x="1397" y="216"/>
      </p:cViewPr>
      <p:guideLst>
        <p:guide orient="horz" pos="2160"/>
        <p:guide pos="3840"/>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3834668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425828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2966206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F8EA22-E0AB-4BD7-B9B6-361062E947F0}" type="slidenum">
              <a:rPr lang="en-IN" smtClean="0"/>
              <a:pPr/>
              <a:t>‹#›</a:t>
            </a:fld>
            <a:endParaRPr lang="en-IN"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32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1529633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2498442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4013421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1399851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165335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1679843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20453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3937178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881174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101210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3765661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2567172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662724-32E9-45A1-B9DC-F7FFF317098C}" type="datetimeFigureOut">
              <a:rPr lang="en-IN" smtClean="0"/>
              <a:pPr/>
              <a:t>15-01-2024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153641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8662724-32E9-45A1-B9DC-F7FFF317098C}" type="datetimeFigureOut">
              <a:rPr lang="en-IN" smtClean="0"/>
              <a:pPr/>
              <a:t>15-01-2024</a:t>
            </a:fld>
            <a:endParaRPr lang="en-IN"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FF8EA22-E0AB-4BD7-B9B6-361062E947F0}" type="slidenum">
              <a:rPr lang="en-IN" smtClean="0"/>
              <a:pPr/>
              <a:t>‹#›</a:t>
            </a:fld>
            <a:endParaRPr lang="en-IN" dirty="0"/>
          </a:p>
        </p:txBody>
      </p:sp>
    </p:spTree>
    <p:extLst>
      <p:ext uri="{BB962C8B-B14F-4D97-AF65-F5344CB8AC3E}">
        <p14:creationId xmlns:p14="http://schemas.microsoft.com/office/powerpoint/2010/main" val="3931118022"/>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3E8AE-93E0-42E1-838E-614A287D4465}"/>
              </a:ext>
            </a:extLst>
          </p:cNvPr>
          <p:cNvSpPr>
            <a:spLocks noGrp="1"/>
          </p:cNvSpPr>
          <p:nvPr>
            <p:ph type="ctrTitle"/>
          </p:nvPr>
        </p:nvSpPr>
        <p:spPr>
          <a:xfrm>
            <a:off x="-393156" y="1634474"/>
            <a:ext cx="12978311" cy="443204"/>
          </a:xfrm>
        </p:spPr>
        <p:txBody>
          <a:bodyPr>
            <a:normAutofit fontScale="90000"/>
          </a:bodyPr>
          <a:lstStyle/>
          <a:p>
            <a:r>
              <a:rPr lang="en-IN" sz="3600" dirty="0"/>
              <a:t>   </a:t>
            </a:r>
            <a:r>
              <a:rPr lang="en-US" sz="2000" dirty="0">
                <a:effectLst/>
              </a:rPr>
              <a:t>MATSYODARI SHIKSHAN SANSTHA's</a:t>
            </a:r>
            <a:br>
              <a:rPr lang="en-US" sz="2700" dirty="0">
                <a:effectLst/>
              </a:rPr>
            </a:br>
            <a:r>
              <a:rPr lang="en-US" sz="2700" dirty="0">
                <a:effectLst/>
              </a:rPr>
              <a:t>College of Engineering &amp; Technology</a:t>
            </a:r>
            <a:br>
              <a:rPr lang="en-US" sz="2700" dirty="0">
                <a:effectLst/>
              </a:rPr>
            </a:br>
            <a:r>
              <a:rPr lang="en-US" sz="2700" dirty="0">
                <a:effectLst/>
              </a:rPr>
              <a:t> ,JALNA -431203</a:t>
            </a:r>
            <a:br>
              <a:rPr lang="en-US" sz="2700" dirty="0">
                <a:effectLst/>
              </a:rPr>
            </a:br>
            <a:endParaRPr lang="en-IN" sz="2000" dirty="0">
              <a:solidFill>
                <a:schemeClr val="bg2">
                  <a:lumMod val="50000"/>
                </a:schemeClr>
              </a:solidFill>
            </a:endParaRPr>
          </a:p>
        </p:txBody>
      </p:sp>
      <p:sp>
        <p:nvSpPr>
          <p:cNvPr id="5" name="Subtitle 4">
            <a:extLst>
              <a:ext uri="{FF2B5EF4-FFF2-40B4-BE49-F238E27FC236}">
                <a16:creationId xmlns:a16="http://schemas.microsoft.com/office/drawing/2014/main" id="{7092C5FD-3C6D-4C12-8406-7A8DD202AA43}"/>
              </a:ext>
            </a:extLst>
          </p:cNvPr>
          <p:cNvSpPr>
            <a:spLocks noGrp="1"/>
          </p:cNvSpPr>
          <p:nvPr>
            <p:ph type="subTitle" idx="1"/>
          </p:nvPr>
        </p:nvSpPr>
        <p:spPr>
          <a:xfrm>
            <a:off x="1855195" y="1762718"/>
            <a:ext cx="8825658" cy="4091650"/>
          </a:xfrm>
        </p:spPr>
        <p:txBody>
          <a:bodyPr>
            <a:normAutofit fontScale="25000" lnSpcReduction="20000"/>
          </a:bodyPr>
          <a:lstStyle/>
          <a:p>
            <a:endParaRPr lang="en-IN" sz="6400" dirty="0"/>
          </a:p>
          <a:p>
            <a:r>
              <a:rPr lang="en-IN" sz="6400" dirty="0"/>
              <a:t> </a:t>
            </a:r>
            <a:r>
              <a:rPr lang="en-IN" sz="8000" b="1" dirty="0">
                <a:solidFill>
                  <a:srgbClr val="FFFF00"/>
                </a:solidFill>
              </a:rPr>
              <a:t>PROJECT  TOPIC :  ONLINE  AUCTION  SYSTEM </a:t>
            </a:r>
          </a:p>
          <a:p>
            <a:endParaRPr lang="en-IN" sz="6400" dirty="0">
              <a:solidFill>
                <a:schemeClr val="tx1">
                  <a:lumMod val="95000"/>
                  <a:lumOff val="5000"/>
                </a:schemeClr>
              </a:solidFill>
            </a:endParaRPr>
          </a:p>
          <a:p>
            <a:r>
              <a:rPr lang="en-IN" sz="6400" dirty="0">
                <a:solidFill>
                  <a:schemeClr val="tx1">
                    <a:lumMod val="95000"/>
                    <a:lumOff val="5000"/>
                  </a:schemeClr>
                </a:solidFill>
              </a:rPr>
              <a:t>                        </a:t>
            </a:r>
            <a:r>
              <a:rPr lang="en-IN" sz="6400" dirty="0">
                <a:solidFill>
                  <a:schemeClr val="tx2">
                    <a:lumMod val="75000"/>
                  </a:schemeClr>
                </a:solidFill>
              </a:rPr>
              <a:t>SUBMISSION BY :</a:t>
            </a:r>
          </a:p>
          <a:p>
            <a:endParaRPr lang="en-IN" sz="6400" dirty="0">
              <a:solidFill>
                <a:schemeClr val="tx1">
                  <a:lumMod val="95000"/>
                  <a:lumOff val="5000"/>
                </a:schemeClr>
              </a:solidFill>
            </a:endParaRPr>
          </a:p>
          <a:p>
            <a:r>
              <a:rPr lang="en-IN" sz="6400" dirty="0">
                <a:solidFill>
                  <a:schemeClr val="tx1">
                    <a:lumMod val="95000"/>
                    <a:lumOff val="5000"/>
                  </a:schemeClr>
                </a:solidFill>
              </a:rPr>
              <a:t>	           	 Gaurav </a:t>
            </a:r>
            <a:r>
              <a:rPr lang="en-IN" sz="6400" dirty="0" err="1">
                <a:solidFill>
                  <a:schemeClr val="tx1">
                    <a:lumMod val="95000"/>
                    <a:lumOff val="5000"/>
                  </a:schemeClr>
                </a:solidFill>
              </a:rPr>
              <a:t>Rohidas</a:t>
            </a:r>
            <a:r>
              <a:rPr lang="en-IN" sz="6400" dirty="0">
                <a:solidFill>
                  <a:schemeClr val="tx1">
                    <a:lumMod val="95000"/>
                    <a:lumOff val="5000"/>
                  </a:schemeClr>
                </a:solidFill>
              </a:rPr>
              <a:t> </a:t>
            </a:r>
            <a:r>
              <a:rPr lang="en-IN" sz="6400" dirty="0" err="1">
                <a:solidFill>
                  <a:schemeClr val="tx1">
                    <a:lumMod val="95000"/>
                    <a:lumOff val="5000"/>
                  </a:schemeClr>
                </a:solidFill>
              </a:rPr>
              <a:t>Ranyeole</a:t>
            </a:r>
            <a:r>
              <a:rPr lang="en-IN" sz="6400" dirty="0">
                <a:solidFill>
                  <a:schemeClr val="tx1">
                    <a:lumMod val="95000"/>
                    <a:lumOff val="5000"/>
                  </a:schemeClr>
                </a:solidFill>
              </a:rPr>
              <a:t> (4464)</a:t>
            </a:r>
          </a:p>
          <a:p>
            <a:r>
              <a:rPr lang="en-IN" sz="6400" dirty="0">
                <a:solidFill>
                  <a:schemeClr val="tx1">
                    <a:lumMod val="95000"/>
                    <a:lumOff val="5000"/>
                  </a:schemeClr>
                </a:solidFill>
              </a:rPr>
              <a:t>		Harshal Prabhakar Daud (4456)</a:t>
            </a:r>
          </a:p>
          <a:p>
            <a:r>
              <a:rPr lang="en-IN" sz="6400" dirty="0">
                <a:solidFill>
                  <a:schemeClr val="tx1">
                    <a:lumMod val="95000"/>
                    <a:lumOff val="5000"/>
                  </a:schemeClr>
                </a:solidFill>
              </a:rPr>
              <a:t>	           Ganesh Arjun </a:t>
            </a:r>
            <a:r>
              <a:rPr lang="en-IN" sz="6400" dirty="0" err="1">
                <a:solidFill>
                  <a:schemeClr val="tx1">
                    <a:lumMod val="95000"/>
                    <a:lumOff val="5000"/>
                  </a:schemeClr>
                </a:solidFill>
              </a:rPr>
              <a:t>Tirsule</a:t>
            </a:r>
            <a:r>
              <a:rPr lang="en-IN" sz="6400" dirty="0">
                <a:solidFill>
                  <a:schemeClr val="tx1">
                    <a:lumMod val="95000"/>
                    <a:lumOff val="5000"/>
                  </a:schemeClr>
                </a:solidFill>
              </a:rPr>
              <a:t> (4441)</a:t>
            </a:r>
          </a:p>
          <a:p>
            <a:r>
              <a:rPr lang="en-IN" sz="6400" dirty="0">
                <a:solidFill>
                  <a:schemeClr val="tx1">
                    <a:lumMod val="95000"/>
                    <a:lumOff val="5000"/>
                  </a:schemeClr>
                </a:solidFill>
              </a:rPr>
              <a:t>		Bhakti </a:t>
            </a:r>
            <a:r>
              <a:rPr lang="en-IN" sz="6400" dirty="0" err="1">
                <a:solidFill>
                  <a:schemeClr val="tx1">
                    <a:lumMod val="95000"/>
                    <a:lumOff val="5000"/>
                  </a:schemeClr>
                </a:solidFill>
              </a:rPr>
              <a:t>Dagadu</a:t>
            </a:r>
            <a:r>
              <a:rPr lang="en-IN" sz="6400" dirty="0">
                <a:solidFill>
                  <a:schemeClr val="tx1">
                    <a:lumMod val="95000"/>
                    <a:lumOff val="5000"/>
                  </a:schemeClr>
                </a:solidFill>
              </a:rPr>
              <a:t> </a:t>
            </a:r>
            <a:r>
              <a:rPr lang="en-IN" sz="6400" dirty="0" err="1">
                <a:solidFill>
                  <a:schemeClr val="tx1">
                    <a:lumMod val="95000"/>
                    <a:lumOff val="5000"/>
                  </a:schemeClr>
                </a:solidFill>
              </a:rPr>
              <a:t>Bhalekar</a:t>
            </a:r>
            <a:r>
              <a:rPr lang="en-IN" sz="6400" dirty="0">
                <a:solidFill>
                  <a:schemeClr val="tx1">
                    <a:lumMod val="95000"/>
                    <a:lumOff val="5000"/>
                  </a:schemeClr>
                </a:solidFill>
              </a:rPr>
              <a:t> (4404)</a:t>
            </a:r>
          </a:p>
          <a:p>
            <a:endParaRPr lang="en-IN" sz="6400" dirty="0">
              <a:solidFill>
                <a:schemeClr val="tx1">
                  <a:lumMod val="95000"/>
                  <a:lumOff val="5000"/>
                </a:schemeClr>
              </a:solidFill>
            </a:endParaRPr>
          </a:p>
          <a:p>
            <a:r>
              <a:rPr lang="en-IN" sz="6400" dirty="0">
                <a:solidFill>
                  <a:schemeClr val="tx1">
                    <a:lumMod val="95000"/>
                    <a:lumOff val="5000"/>
                  </a:schemeClr>
                </a:solidFill>
              </a:rPr>
              <a:t>		     </a:t>
            </a:r>
            <a:r>
              <a:rPr lang="en-IN" sz="6400" dirty="0">
                <a:solidFill>
                  <a:schemeClr val="tx2">
                    <a:lumMod val="75000"/>
                  </a:schemeClr>
                </a:solidFill>
              </a:rPr>
              <a:t>Under </a:t>
            </a:r>
            <a:r>
              <a:rPr lang="en-IN" sz="6400" dirty="0" err="1">
                <a:solidFill>
                  <a:schemeClr val="tx2">
                    <a:lumMod val="75000"/>
                  </a:schemeClr>
                </a:solidFill>
              </a:rPr>
              <a:t>Guidence</a:t>
            </a:r>
            <a:r>
              <a:rPr lang="en-IN" sz="6400" dirty="0">
                <a:solidFill>
                  <a:schemeClr val="tx2">
                    <a:lumMod val="75000"/>
                  </a:schemeClr>
                </a:solidFill>
              </a:rPr>
              <a:t> : </a:t>
            </a:r>
            <a:r>
              <a:rPr lang="en-IN" sz="6400" dirty="0">
                <a:solidFill>
                  <a:schemeClr val="tx1">
                    <a:lumMod val="95000"/>
                    <a:lumOff val="5000"/>
                  </a:schemeClr>
                </a:solidFill>
              </a:rPr>
              <a:t>Prof. </a:t>
            </a:r>
            <a:r>
              <a:rPr lang="en-IN" sz="6400" dirty="0" err="1">
                <a:solidFill>
                  <a:schemeClr val="tx1">
                    <a:lumMod val="95000"/>
                    <a:lumOff val="5000"/>
                  </a:schemeClr>
                </a:solidFill>
              </a:rPr>
              <a:t>G.R.Thakur</a:t>
            </a:r>
            <a:r>
              <a:rPr lang="en-IN" sz="6400" dirty="0">
                <a:solidFill>
                  <a:schemeClr val="tx1">
                    <a:lumMod val="95000"/>
                    <a:lumOff val="5000"/>
                  </a:schemeClr>
                </a:solidFill>
              </a:rPr>
              <a:t> Sir </a:t>
            </a:r>
          </a:p>
          <a:p>
            <a:r>
              <a:rPr lang="en-IN" sz="6400" dirty="0">
                <a:solidFill>
                  <a:schemeClr val="tx1">
                    <a:lumMod val="95000"/>
                    <a:lumOff val="5000"/>
                  </a:schemeClr>
                </a:solidFill>
              </a:rPr>
              <a:t>                                                       </a:t>
            </a:r>
            <a:r>
              <a:rPr lang="en-IN" dirty="0"/>
              <a:t> </a:t>
            </a:r>
          </a:p>
          <a:p>
            <a:r>
              <a:rPr lang="en-IN" dirty="0"/>
              <a:t>	          </a:t>
            </a:r>
          </a:p>
          <a:p>
            <a:endParaRPr lang="en-IN" dirty="0"/>
          </a:p>
          <a:p>
            <a:endParaRPr lang="en-IN" dirty="0"/>
          </a:p>
          <a:p>
            <a:r>
              <a:rPr lang="en-IN" dirty="0"/>
              <a:t>                               </a:t>
            </a:r>
          </a:p>
        </p:txBody>
      </p:sp>
      <p:pic>
        <p:nvPicPr>
          <p:cNvPr id="3" name="Picture 2">
            <a:extLst>
              <a:ext uri="{FF2B5EF4-FFF2-40B4-BE49-F238E27FC236}">
                <a16:creationId xmlns:a16="http://schemas.microsoft.com/office/drawing/2014/main" id="{05DE75B5-7A86-6E31-6016-0330A5533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473" y="751294"/>
            <a:ext cx="1228048" cy="1228048"/>
          </a:xfrm>
          <a:prstGeom prst="rect">
            <a:avLst/>
          </a:prstGeom>
        </p:spPr>
      </p:pic>
    </p:spTree>
    <p:extLst>
      <p:ext uri="{BB962C8B-B14F-4D97-AF65-F5344CB8AC3E}">
        <p14:creationId xmlns:p14="http://schemas.microsoft.com/office/powerpoint/2010/main" val="238060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ircle(in)">
                                      <p:cBhvr>
                                        <p:cTn id="12" dur="2000"/>
                                        <p:tgtEl>
                                          <p:spTgt spid="5">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circle(in)">
                                      <p:cBhvr>
                                        <p:cTn id="15" dur="2000"/>
                                        <p:tgtEl>
                                          <p:spTgt spid="5">
                                            <p:txEl>
                                              <p:pRg st="3" end="3"/>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 calcmode="lin" valueType="num">
                                      <p:cBhvr>
                                        <p:cTn id="18"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19"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20"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21" dur="1000"/>
                                        <p:tgtEl>
                                          <p:spTgt spid="5">
                                            <p:txEl>
                                              <p:pRg st="5" end="5"/>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 calcmode="lin" valueType="num">
                                      <p:cBhvr>
                                        <p:cTn id="24"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5"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26"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27" dur="1000"/>
                                        <p:tgtEl>
                                          <p:spTgt spid="5">
                                            <p:txEl>
                                              <p:pRg st="6" end="6"/>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 calcmode="lin" valueType="num">
                                      <p:cBhvr>
                                        <p:cTn id="30"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31"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32"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33" dur="1000"/>
                                        <p:tgtEl>
                                          <p:spTgt spid="5">
                                            <p:txEl>
                                              <p:pRg st="7" end="7"/>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 calcmode="lin" valueType="num">
                                      <p:cBhvr>
                                        <p:cTn id="36"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37"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38"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39" dur="1000"/>
                                        <p:tgtEl>
                                          <p:spTgt spid="5">
                                            <p:txEl>
                                              <p:pRg st="8" end="8"/>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 calcmode="lin" valueType="num">
                                      <p:cBhvr>
                                        <p:cTn id="42" dur="10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43" dur="1000" fill="hold"/>
                                        <p:tgtEl>
                                          <p:spTgt spid="5">
                                            <p:txEl>
                                              <p:pRg st="10" end="10"/>
                                            </p:txEl>
                                          </p:spTgt>
                                        </p:tgtEl>
                                        <p:attrNameLst>
                                          <p:attrName>ppt_h</p:attrName>
                                        </p:attrNameLst>
                                      </p:cBhvr>
                                      <p:tavLst>
                                        <p:tav tm="0">
                                          <p:val>
                                            <p:fltVal val="0"/>
                                          </p:val>
                                        </p:tav>
                                        <p:tav tm="100000">
                                          <p:val>
                                            <p:strVal val="#ppt_h"/>
                                          </p:val>
                                        </p:tav>
                                      </p:tavLst>
                                    </p:anim>
                                    <p:anim calcmode="lin" valueType="num">
                                      <p:cBhvr>
                                        <p:cTn id="44" dur="1000" fill="hold"/>
                                        <p:tgtEl>
                                          <p:spTgt spid="5">
                                            <p:txEl>
                                              <p:pRg st="10" end="10"/>
                                            </p:txEl>
                                          </p:spTgt>
                                        </p:tgtEl>
                                        <p:attrNameLst>
                                          <p:attrName>style.rotation</p:attrName>
                                        </p:attrNameLst>
                                      </p:cBhvr>
                                      <p:tavLst>
                                        <p:tav tm="0">
                                          <p:val>
                                            <p:fltVal val="90"/>
                                          </p:val>
                                        </p:tav>
                                        <p:tav tm="100000">
                                          <p:val>
                                            <p:fltVal val="0"/>
                                          </p:val>
                                        </p:tav>
                                      </p:tavLst>
                                    </p:anim>
                                    <p:animEffect transition="in" filter="fade">
                                      <p:cBhvr>
                                        <p:cTn id="45" dur="1000"/>
                                        <p:tgtEl>
                                          <p:spTgt spid="5">
                                            <p:txEl>
                                              <p:pRg st="10" end="10"/>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 calcmode="lin" valueType="num">
                                      <p:cBhvr>
                                        <p:cTn id="48" dur="10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49" dur="1000" fill="hold"/>
                                        <p:tgtEl>
                                          <p:spTgt spid="5">
                                            <p:txEl>
                                              <p:pRg st="11" end="11"/>
                                            </p:txEl>
                                          </p:spTgt>
                                        </p:tgtEl>
                                        <p:attrNameLst>
                                          <p:attrName>ppt_h</p:attrName>
                                        </p:attrNameLst>
                                      </p:cBhvr>
                                      <p:tavLst>
                                        <p:tav tm="0">
                                          <p:val>
                                            <p:fltVal val="0"/>
                                          </p:val>
                                        </p:tav>
                                        <p:tav tm="100000">
                                          <p:val>
                                            <p:strVal val="#ppt_h"/>
                                          </p:val>
                                        </p:tav>
                                      </p:tavLst>
                                    </p:anim>
                                    <p:anim calcmode="lin" valueType="num">
                                      <p:cBhvr>
                                        <p:cTn id="50" dur="1000" fill="hold"/>
                                        <p:tgtEl>
                                          <p:spTgt spid="5">
                                            <p:txEl>
                                              <p:pRg st="11" end="11"/>
                                            </p:txEl>
                                          </p:spTgt>
                                        </p:tgtEl>
                                        <p:attrNameLst>
                                          <p:attrName>style.rotation</p:attrName>
                                        </p:attrNameLst>
                                      </p:cBhvr>
                                      <p:tavLst>
                                        <p:tav tm="0">
                                          <p:val>
                                            <p:fltVal val="90"/>
                                          </p:val>
                                        </p:tav>
                                        <p:tav tm="100000">
                                          <p:val>
                                            <p:fltVal val="0"/>
                                          </p:val>
                                        </p:tav>
                                      </p:tavLst>
                                    </p:anim>
                                    <p:animEffect transition="in" filter="fade">
                                      <p:cBhvr>
                                        <p:cTn id="51" dur="10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5A54-8454-4207-BE9E-3EA66D2F526D}"/>
              </a:ext>
            </a:extLst>
          </p:cNvPr>
          <p:cNvSpPr>
            <a:spLocks noGrp="1"/>
          </p:cNvSpPr>
          <p:nvPr>
            <p:ph type="title"/>
          </p:nvPr>
        </p:nvSpPr>
        <p:spPr/>
        <p:txBody>
          <a:bodyPr/>
          <a:lstStyle/>
          <a:p>
            <a:r>
              <a:rPr lang="en-IN" b="1" dirty="0">
                <a:solidFill>
                  <a:schemeClr val="accent1">
                    <a:lumMod val="60000"/>
                    <a:lumOff val="40000"/>
                  </a:schemeClr>
                </a:solidFill>
              </a:rPr>
              <a:t>DFD for Level 1 Employee</a:t>
            </a:r>
            <a:endParaRPr lang="en-IN" dirty="0">
              <a:solidFill>
                <a:schemeClr val="accent1">
                  <a:lumMod val="60000"/>
                  <a:lumOff val="40000"/>
                </a:schemeClr>
              </a:solidFill>
            </a:endParaRPr>
          </a:p>
        </p:txBody>
      </p:sp>
      <p:pic>
        <p:nvPicPr>
          <p:cNvPr id="8" name="Content Placeholder 7">
            <a:extLst>
              <a:ext uri="{FF2B5EF4-FFF2-40B4-BE49-F238E27FC236}">
                <a16:creationId xmlns:a16="http://schemas.microsoft.com/office/drawing/2014/main" id="{3C5B1926-1AD0-49F4-ADA9-F86BE8F900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491" y="1825625"/>
            <a:ext cx="7731889" cy="4351338"/>
          </a:xfrm>
        </p:spPr>
      </p:pic>
    </p:spTree>
    <p:extLst>
      <p:ext uri="{BB962C8B-B14F-4D97-AF65-F5344CB8AC3E}">
        <p14:creationId xmlns:p14="http://schemas.microsoft.com/office/powerpoint/2010/main" val="348705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217D59-F235-488C-82DC-407B271A7C23}"/>
              </a:ext>
            </a:extLst>
          </p:cNvPr>
          <p:cNvSpPr>
            <a:spLocks noGrp="1"/>
          </p:cNvSpPr>
          <p:nvPr>
            <p:ph idx="1"/>
          </p:nvPr>
        </p:nvSpPr>
        <p:spPr>
          <a:xfrm>
            <a:off x="509286" y="254643"/>
            <a:ext cx="10844514" cy="5922320"/>
          </a:xfrm>
        </p:spPr>
        <p:txBody>
          <a:bodyPr>
            <a:normAutofit/>
          </a:bodyPr>
          <a:lstStyle/>
          <a:p>
            <a:pPr marL="0" indent="0">
              <a:buNone/>
            </a:pPr>
            <a:r>
              <a:rPr lang="en-US" sz="3600" b="1" dirty="0">
                <a:solidFill>
                  <a:schemeClr val="accent1">
                    <a:lumMod val="60000"/>
                    <a:lumOff val="40000"/>
                  </a:schemeClr>
                </a:solidFill>
              </a:rPr>
              <a:t>		STRUCTURE CHART  OF ADMIN</a:t>
            </a:r>
            <a:endParaRPr lang="en-IN" sz="3600" b="1" dirty="0">
              <a:solidFill>
                <a:schemeClr val="accent1">
                  <a:lumMod val="60000"/>
                  <a:lumOff val="40000"/>
                </a:schemeClr>
              </a:solidFill>
            </a:endParaRPr>
          </a:p>
        </p:txBody>
      </p:sp>
      <p:pic>
        <p:nvPicPr>
          <p:cNvPr id="7" name="Picture 6">
            <a:extLst>
              <a:ext uri="{FF2B5EF4-FFF2-40B4-BE49-F238E27FC236}">
                <a16:creationId xmlns:a16="http://schemas.microsoft.com/office/drawing/2014/main" id="{D1DC8CB2-94C2-4E80-9E6E-F5FF58980CCC}"/>
              </a:ext>
            </a:extLst>
          </p:cNvPr>
          <p:cNvPicPr>
            <a:picLocks noChangeAspect="1"/>
          </p:cNvPicPr>
          <p:nvPr/>
        </p:nvPicPr>
        <p:blipFill>
          <a:blip r:embed="rId2"/>
          <a:stretch>
            <a:fillRect/>
          </a:stretch>
        </p:blipFill>
        <p:spPr>
          <a:xfrm>
            <a:off x="1360363" y="1825625"/>
            <a:ext cx="7494270" cy="4146912"/>
          </a:xfrm>
          <a:prstGeom prst="rect">
            <a:avLst/>
          </a:prstGeom>
        </p:spPr>
      </p:pic>
    </p:spTree>
    <p:extLst>
      <p:ext uri="{BB962C8B-B14F-4D97-AF65-F5344CB8AC3E}">
        <p14:creationId xmlns:p14="http://schemas.microsoft.com/office/powerpoint/2010/main" val="3995649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solidFill>
                  <a:schemeClr val="accent1">
                    <a:lumMod val="60000"/>
                    <a:lumOff val="40000"/>
                  </a:schemeClr>
                </a:solidFill>
              </a:rPr>
              <a:t>STRUCTURE CHART  OF Employee</a:t>
            </a:r>
            <a:br>
              <a:rPr lang="en-IN" sz="4400" dirty="0">
                <a:solidFill>
                  <a:schemeClr val="bg1"/>
                </a:solidFill>
              </a:rPr>
            </a:br>
            <a:endParaRPr lang="en-IN" dirty="0"/>
          </a:p>
        </p:txBody>
      </p:sp>
      <p:pic>
        <p:nvPicPr>
          <p:cNvPr id="4" name="Content Placeholder 3"/>
          <p:cNvPicPr>
            <a:picLocks noGrp="1"/>
          </p:cNvPicPr>
          <p:nvPr>
            <p:ph idx="1"/>
          </p:nvPr>
        </p:nvPicPr>
        <p:blipFill>
          <a:blip r:embed="rId2"/>
          <a:srcRect/>
          <a:stretch>
            <a:fillRect/>
          </a:stretch>
        </p:blipFill>
        <p:spPr bwMode="auto">
          <a:xfrm>
            <a:off x="974784" y="1600200"/>
            <a:ext cx="10153291" cy="470852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E305-BB1D-456C-B8A6-81F7F69BFBE0}"/>
              </a:ext>
            </a:extLst>
          </p:cNvPr>
          <p:cNvSpPr>
            <a:spLocks noGrp="1"/>
          </p:cNvSpPr>
          <p:nvPr>
            <p:ph type="title"/>
          </p:nvPr>
        </p:nvSpPr>
        <p:spPr/>
        <p:txBody>
          <a:bodyPr>
            <a:normAutofit/>
          </a:bodyPr>
          <a:lstStyle/>
          <a:p>
            <a:r>
              <a:rPr lang="en-US" b="1" dirty="0">
                <a:solidFill>
                  <a:schemeClr val="accent1">
                    <a:lumMod val="60000"/>
                    <a:lumOff val="40000"/>
                  </a:schemeClr>
                </a:solidFill>
              </a:rPr>
              <a:t>STRUCTURE CHART  OF Customer</a:t>
            </a:r>
            <a:br>
              <a:rPr lang="en-IN" b="1" dirty="0">
                <a:solidFill>
                  <a:schemeClr val="accent1">
                    <a:lumMod val="60000"/>
                    <a:lumOff val="40000"/>
                  </a:schemeClr>
                </a:solidFill>
              </a:rPr>
            </a:br>
            <a:endParaRPr lang="en-IN" dirty="0">
              <a:solidFill>
                <a:schemeClr val="accent1">
                  <a:lumMod val="60000"/>
                  <a:lumOff val="40000"/>
                </a:schemeClr>
              </a:solidFill>
            </a:endParaRPr>
          </a:p>
        </p:txBody>
      </p:sp>
      <p:pic>
        <p:nvPicPr>
          <p:cNvPr id="4" name="Content Placeholder 3">
            <a:extLst>
              <a:ext uri="{FF2B5EF4-FFF2-40B4-BE49-F238E27FC236}">
                <a16:creationId xmlns:a16="http://schemas.microsoft.com/office/drawing/2014/main" id="{7734BD04-4ECF-405C-82E8-89E4C066421A}"/>
              </a:ext>
            </a:extLst>
          </p:cNvPr>
          <p:cNvPicPr>
            <a:picLocks noGrp="1" noChangeAspect="1"/>
          </p:cNvPicPr>
          <p:nvPr>
            <p:ph idx="1"/>
          </p:nvPr>
        </p:nvPicPr>
        <p:blipFill>
          <a:blip r:embed="rId2"/>
          <a:stretch>
            <a:fillRect/>
          </a:stretch>
        </p:blipFill>
        <p:spPr>
          <a:xfrm>
            <a:off x="752355" y="2336942"/>
            <a:ext cx="10174146" cy="3328704"/>
          </a:xfrm>
          <a:prstGeom prst="rect">
            <a:avLst/>
          </a:prstGeom>
        </p:spPr>
      </p:pic>
    </p:spTree>
    <p:extLst>
      <p:ext uri="{BB962C8B-B14F-4D97-AF65-F5344CB8AC3E}">
        <p14:creationId xmlns:p14="http://schemas.microsoft.com/office/powerpoint/2010/main" val="2888062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67E18-88DC-4340-9F4C-3E33C1AF05C1}"/>
              </a:ext>
            </a:extLst>
          </p:cNvPr>
          <p:cNvSpPr>
            <a:spLocks noGrp="1"/>
          </p:cNvSpPr>
          <p:nvPr>
            <p:ph type="title"/>
          </p:nvPr>
        </p:nvSpPr>
        <p:spPr/>
        <p:txBody>
          <a:bodyPr/>
          <a:lstStyle/>
          <a:p>
            <a:r>
              <a:rPr lang="en-IN" dirty="0">
                <a:solidFill>
                  <a:schemeClr val="accent1">
                    <a:lumMod val="60000"/>
                    <a:lumOff val="40000"/>
                  </a:schemeClr>
                </a:solidFill>
              </a:rPr>
              <a:t>MODULES</a:t>
            </a:r>
          </a:p>
        </p:txBody>
      </p:sp>
      <p:sp>
        <p:nvSpPr>
          <p:cNvPr id="3" name="Content Placeholder 2">
            <a:extLst>
              <a:ext uri="{FF2B5EF4-FFF2-40B4-BE49-F238E27FC236}">
                <a16:creationId xmlns:a16="http://schemas.microsoft.com/office/drawing/2014/main" id="{C3DC0868-B3DA-4716-8D78-30C76BFC1F25}"/>
              </a:ext>
            </a:extLst>
          </p:cNvPr>
          <p:cNvSpPr>
            <a:spLocks noGrp="1"/>
          </p:cNvSpPr>
          <p:nvPr>
            <p:ph idx="1"/>
          </p:nvPr>
        </p:nvSpPr>
        <p:spPr>
          <a:effectLst>
            <a:reflection endPos="0" dist="50800" dir="5400000" sy="-100000" algn="bl" rotWithShape="0"/>
            <a:softEdge rad="12700"/>
          </a:effectLst>
        </p:spPr>
        <p:txBody>
          <a:bodyPr>
            <a:normAutofit fontScale="85000" lnSpcReduction="10000"/>
          </a:bodyPr>
          <a:lstStyle/>
          <a:p>
            <a:pPr lvl="1">
              <a:lnSpc>
                <a:spcPct val="300000"/>
              </a:lnSpc>
              <a:buFont typeface="Wingdings" panose="05000000000000000000" pitchFamily="2" charset="2"/>
              <a:buChar char="Ø"/>
            </a:pPr>
            <a:r>
              <a:rPr lang="en-IN" sz="3200" dirty="0"/>
              <a:t> ADMIN</a:t>
            </a:r>
          </a:p>
          <a:p>
            <a:pPr lvl="1">
              <a:lnSpc>
                <a:spcPct val="300000"/>
              </a:lnSpc>
              <a:buFont typeface="Wingdings" panose="05000000000000000000" pitchFamily="2" charset="2"/>
              <a:buChar char="Ø"/>
            </a:pPr>
            <a:r>
              <a:rPr lang="en-IN" sz="3200" dirty="0"/>
              <a:t>EMPLOYEE</a:t>
            </a:r>
          </a:p>
          <a:p>
            <a:pPr lvl="1">
              <a:lnSpc>
                <a:spcPct val="300000"/>
              </a:lnSpc>
              <a:buFont typeface="Wingdings" panose="05000000000000000000" pitchFamily="2" charset="2"/>
              <a:buChar char="Ø"/>
            </a:pPr>
            <a:r>
              <a:rPr lang="en-IN" sz="3200" dirty="0"/>
              <a:t>CUSTOMER</a:t>
            </a:r>
          </a:p>
        </p:txBody>
      </p:sp>
    </p:spTree>
    <p:extLst>
      <p:ext uri="{BB962C8B-B14F-4D97-AF65-F5344CB8AC3E}">
        <p14:creationId xmlns:p14="http://schemas.microsoft.com/office/powerpoint/2010/main" val="79680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4CCD-C150-4BEF-8976-0BE4F0DC0A2A}"/>
              </a:ext>
            </a:extLst>
          </p:cNvPr>
          <p:cNvSpPr>
            <a:spLocks noGrp="1"/>
          </p:cNvSpPr>
          <p:nvPr>
            <p:ph type="title"/>
          </p:nvPr>
        </p:nvSpPr>
        <p:spPr/>
        <p:txBody>
          <a:bodyPr/>
          <a:lstStyle/>
          <a:p>
            <a:r>
              <a:rPr lang="en-IN" dirty="0">
                <a:solidFill>
                  <a:schemeClr val="accent1">
                    <a:lumMod val="60000"/>
                    <a:lumOff val="40000"/>
                  </a:schemeClr>
                </a:solidFill>
              </a:rPr>
              <a:t>ADMIN</a:t>
            </a:r>
          </a:p>
        </p:txBody>
      </p:sp>
      <p:sp>
        <p:nvSpPr>
          <p:cNvPr id="3" name="Content Placeholder 2">
            <a:extLst>
              <a:ext uri="{FF2B5EF4-FFF2-40B4-BE49-F238E27FC236}">
                <a16:creationId xmlns:a16="http://schemas.microsoft.com/office/drawing/2014/main" id="{2A82BAD9-ABC1-4E51-96BE-91C6577264F2}"/>
              </a:ext>
            </a:extLst>
          </p:cNvPr>
          <p:cNvSpPr>
            <a:spLocks noGrp="1"/>
          </p:cNvSpPr>
          <p:nvPr>
            <p:ph idx="1"/>
          </p:nvPr>
        </p:nvSpPr>
        <p:spPr/>
        <p:txBody>
          <a:bodyPr/>
          <a:lstStyle/>
          <a:p>
            <a:pPr>
              <a:spcBef>
                <a:spcPts val="0"/>
              </a:spcBef>
              <a:buFont typeface="Wingdings" panose="05000000000000000000" pitchFamily="2" charset="2"/>
              <a:buChar char="Ø"/>
            </a:pPr>
            <a:r>
              <a:rPr lang="en-US" b="1" dirty="0">
                <a:solidFill>
                  <a:schemeClr val="tx2">
                    <a:lumMod val="75000"/>
                  </a:schemeClr>
                </a:solidFill>
                <a:latin typeface="Lato"/>
                <a:ea typeface="Lato"/>
                <a:cs typeface="Lato"/>
                <a:sym typeface="Lato"/>
              </a:rPr>
              <a:t>REGISTRATION :</a:t>
            </a:r>
          </a:p>
          <a:p>
            <a:pPr marL="0" lvl="0" indent="0">
              <a:spcBef>
                <a:spcPts val="0"/>
              </a:spcBef>
              <a:buNone/>
            </a:pPr>
            <a:r>
              <a:rPr lang="en-US" dirty="0">
                <a:latin typeface="Times New Roman" panose="02020603050405020304" pitchFamily="18" charset="0"/>
                <a:ea typeface="Lato"/>
                <a:cs typeface="Times New Roman" panose="02020603050405020304" pitchFamily="18" charset="0"/>
                <a:sym typeface="Lato"/>
              </a:rPr>
              <a:t>                                     At the very first time, the admin has to register. Then </a:t>
            </a:r>
            <a:r>
              <a:rPr lang="en-US" dirty="0" err="1">
                <a:latin typeface="Times New Roman" panose="02020603050405020304" pitchFamily="18" charset="0"/>
                <a:ea typeface="Lato"/>
                <a:cs typeface="Times New Roman" panose="02020603050405020304" pitchFamily="18" charset="0"/>
                <a:sym typeface="Lato"/>
              </a:rPr>
              <a:t>everytime</a:t>
            </a:r>
            <a:r>
              <a:rPr lang="en-US" dirty="0">
                <a:latin typeface="Times New Roman" panose="02020603050405020304" pitchFamily="18" charset="0"/>
                <a:ea typeface="Lato"/>
                <a:cs typeface="Times New Roman" panose="02020603050405020304" pitchFamily="18" charset="0"/>
                <a:sym typeface="Lato"/>
              </a:rPr>
              <a:t> he has to login to enter and he can log-out while exiting.</a:t>
            </a:r>
          </a:p>
          <a:p>
            <a:pPr marL="0" lvl="0" indent="0">
              <a:spcBef>
                <a:spcPts val="0"/>
              </a:spcBef>
              <a:buNone/>
            </a:pPr>
            <a:endParaRPr lang="en-US" dirty="0">
              <a:latin typeface="Lato"/>
              <a:ea typeface="Lato"/>
              <a:cs typeface="Lato"/>
              <a:sym typeface="Lato"/>
            </a:endParaRPr>
          </a:p>
          <a:p>
            <a:pPr lvl="0">
              <a:spcBef>
                <a:spcPts val="0"/>
              </a:spcBef>
              <a:buFont typeface="Wingdings" panose="05000000000000000000" pitchFamily="2" charset="2"/>
              <a:buChar char="Ø"/>
            </a:pPr>
            <a:r>
              <a:rPr lang="en-US" b="1" dirty="0">
                <a:latin typeface="Lato"/>
                <a:ea typeface="Lato"/>
                <a:cs typeface="Lato"/>
                <a:sym typeface="Lato"/>
              </a:rPr>
              <a:t> </a:t>
            </a:r>
            <a:r>
              <a:rPr lang="en-US" b="1" dirty="0">
                <a:solidFill>
                  <a:schemeClr val="tx2">
                    <a:lumMod val="75000"/>
                  </a:schemeClr>
                </a:solidFill>
                <a:latin typeface="Lato"/>
                <a:ea typeface="Lato"/>
                <a:cs typeface="Lato"/>
                <a:sym typeface="Lato"/>
              </a:rPr>
              <a:t>MANAGE AND INSERTING THE CONTENTS :</a:t>
            </a:r>
          </a:p>
          <a:p>
            <a:pPr marL="0" lvl="0" indent="0">
              <a:spcBef>
                <a:spcPts val="0"/>
              </a:spcBef>
              <a:buNone/>
            </a:pPr>
            <a:r>
              <a:rPr lang="en-US" dirty="0">
                <a:latin typeface="Times New Roman" panose="02020603050405020304" pitchFamily="18" charset="0"/>
                <a:ea typeface="Lato"/>
                <a:cs typeface="Times New Roman" panose="02020603050405020304" pitchFamily="18" charset="0"/>
                <a:sym typeface="Lato"/>
              </a:rPr>
              <a:t>                                    Admin has the right and the responsibility to add data and information to the Application. He can </a:t>
            </a:r>
          </a:p>
          <a:p>
            <a:pPr marL="0" lvl="0" indent="0">
              <a:spcBef>
                <a:spcPts val="0"/>
              </a:spcBef>
              <a:buNone/>
            </a:pPr>
            <a:r>
              <a:rPr lang="en-US" dirty="0">
                <a:latin typeface="Times New Roman" panose="02020603050405020304" pitchFamily="18" charset="0"/>
                <a:ea typeface="Lato"/>
                <a:cs typeface="Times New Roman" panose="02020603050405020304" pitchFamily="18" charset="0"/>
                <a:sym typeface="Lato"/>
              </a:rPr>
              <a:t>also delete or edit the data if necessary.</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63543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015FDC-8FC6-4BB3-B14A-7550E4B12A02}"/>
              </a:ext>
            </a:extLst>
          </p:cNvPr>
          <p:cNvPicPr>
            <a:picLocks noGrp="1" noChangeAspect="1"/>
          </p:cNvPicPr>
          <p:nvPr>
            <p:ph idx="1"/>
          </p:nvPr>
        </p:nvPicPr>
        <p:blipFill>
          <a:blip r:embed="rId2"/>
          <a:stretch>
            <a:fillRect/>
          </a:stretch>
        </p:blipFill>
        <p:spPr>
          <a:xfrm>
            <a:off x="838200" y="1681316"/>
            <a:ext cx="10515600" cy="2393225"/>
          </a:xfrm>
          <a:prstGeom prst="rect">
            <a:avLst/>
          </a:prstGeom>
        </p:spPr>
      </p:pic>
      <p:sp>
        <p:nvSpPr>
          <p:cNvPr id="5" name="Rectangle 4">
            <a:extLst>
              <a:ext uri="{FF2B5EF4-FFF2-40B4-BE49-F238E27FC236}">
                <a16:creationId xmlns:a16="http://schemas.microsoft.com/office/drawing/2014/main" id="{24FA9097-4BAA-4E39-ADA9-B8C44D9DF835}"/>
              </a:ext>
            </a:extLst>
          </p:cNvPr>
          <p:cNvSpPr/>
          <p:nvPr/>
        </p:nvSpPr>
        <p:spPr>
          <a:xfrm>
            <a:off x="530942" y="973394"/>
            <a:ext cx="9837174" cy="2246769"/>
          </a:xfrm>
          <a:prstGeom prst="rect">
            <a:avLst/>
          </a:prstGeom>
        </p:spPr>
        <p:txBody>
          <a:bodyPr wrap="square">
            <a:spAutoFit/>
          </a:bodyPr>
          <a:lstStyle/>
          <a:p>
            <a:pPr marL="457200" indent="-457200">
              <a:buFont typeface="Wingdings" panose="05000000000000000000" pitchFamily="2" charset="2"/>
              <a:buChar char="Ø"/>
            </a:pPr>
            <a:r>
              <a:rPr lang="en-US" sz="2800" b="1" dirty="0">
                <a:solidFill>
                  <a:schemeClr val="bg2">
                    <a:lumMod val="60000"/>
                    <a:lumOff val="40000"/>
                  </a:schemeClr>
                </a:solidFill>
              </a:rPr>
              <a:t>DELETE/UPDATE DATA :</a:t>
            </a:r>
          </a:p>
          <a:p>
            <a:endParaRPr lang="en-US" sz="2800" dirty="0"/>
          </a:p>
          <a:p>
            <a:r>
              <a:rPr lang="en-US" sz="2800" dirty="0"/>
              <a:t>			The admin can update or add any service that is provided for the Customer. Services like adding  </a:t>
            </a:r>
            <a:r>
              <a:rPr lang="en-US" sz="2800" dirty="0" err="1"/>
              <a:t>employee,Categories,etc</a:t>
            </a:r>
            <a:r>
              <a:rPr lang="en-US" sz="2800" dirty="0"/>
              <a:t>..</a:t>
            </a:r>
          </a:p>
        </p:txBody>
      </p:sp>
    </p:spTree>
    <p:extLst>
      <p:ext uri="{BB962C8B-B14F-4D97-AF65-F5344CB8AC3E}">
        <p14:creationId xmlns:p14="http://schemas.microsoft.com/office/powerpoint/2010/main" val="3499696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013B-9160-4AFC-BAD0-BB50529220B5}"/>
              </a:ext>
            </a:extLst>
          </p:cNvPr>
          <p:cNvSpPr>
            <a:spLocks noGrp="1"/>
          </p:cNvSpPr>
          <p:nvPr>
            <p:ph type="title"/>
          </p:nvPr>
        </p:nvSpPr>
        <p:spPr/>
        <p:txBody>
          <a:bodyPr/>
          <a:lstStyle/>
          <a:p>
            <a:r>
              <a:rPr lang="en-IN" dirty="0">
                <a:solidFill>
                  <a:schemeClr val="accent1">
                    <a:lumMod val="60000"/>
                    <a:lumOff val="40000"/>
                  </a:schemeClr>
                </a:solidFill>
              </a:rPr>
              <a:t>EMPLOYEE</a:t>
            </a:r>
          </a:p>
        </p:txBody>
      </p:sp>
      <p:sp>
        <p:nvSpPr>
          <p:cNvPr id="3" name="Content Placeholder 2">
            <a:extLst>
              <a:ext uri="{FF2B5EF4-FFF2-40B4-BE49-F238E27FC236}">
                <a16:creationId xmlns:a16="http://schemas.microsoft.com/office/drawing/2014/main" id="{0F8612D2-F3C2-4559-B19D-A87EFD17BEBD}"/>
              </a:ext>
            </a:extLst>
          </p:cNvPr>
          <p:cNvSpPr>
            <a:spLocks noGrp="1"/>
          </p:cNvSpPr>
          <p:nvPr>
            <p:ph idx="1"/>
          </p:nvPr>
        </p:nvSpPr>
        <p:spPr/>
        <p:txBody>
          <a:bodyPr/>
          <a:lstStyle/>
          <a:p>
            <a:pPr marL="533400" indent="-457200">
              <a:buSzPts val="2400"/>
              <a:buFont typeface="Wingdings" panose="05000000000000000000" pitchFamily="2" charset="2"/>
              <a:buChar char="Ø"/>
            </a:pPr>
            <a:r>
              <a:rPr lang="en-US" b="1" dirty="0">
                <a:solidFill>
                  <a:schemeClr val="bg2">
                    <a:lumMod val="60000"/>
                    <a:lumOff val="40000"/>
                  </a:schemeClr>
                </a:solidFill>
                <a:latin typeface="Lato"/>
                <a:ea typeface="Lato"/>
                <a:cs typeface="Lato"/>
                <a:sym typeface="Lato"/>
              </a:rPr>
              <a:t>REGISTRATION :</a:t>
            </a:r>
            <a:r>
              <a:rPr lang="en-US" dirty="0">
                <a:solidFill>
                  <a:schemeClr val="bg2">
                    <a:lumMod val="60000"/>
                    <a:lumOff val="40000"/>
                  </a:schemeClr>
                </a:solidFill>
                <a:latin typeface="Lato"/>
                <a:ea typeface="Lato"/>
                <a:cs typeface="Lato"/>
                <a:sym typeface="Lato"/>
              </a:rPr>
              <a:t>  </a:t>
            </a:r>
          </a:p>
          <a:p>
            <a:pPr marL="0" lvl="0" indent="0">
              <a:buSzPts val="2400"/>
              <a:buNone/>
            </a:pPr>
            <a:r>
              <a:rPr lang="en-US" dirty="0">
                <a:latin typeface="Times New Roman" panose="02020603050405020304" pitchFamily="18" charset="0"/>
                <a:ea typeface="Lato"/>
                <a:cs typeface="Times New Roman" panose="02020603050405020304" pitchFamily="18" charset="0"/>
                <a:sym typeface="Lato"/>
              </a:rPr>
              <a:t>                         At the very first time, the Employee has to registered by Admin. Then </a:t>
            </a:r>
            <a:r>
              <a:rPr lang="en-US" dirty="0" err="1">
                <a:latin typeface="Times New Roman" panose="02020603050405020304" pitchFamily="18" charset="0"/>
                <a:ea typeface="Lato"/>
                <a:cs typeface="Times New Roman" panose="02020603050405020304" pitchFamily="18" charset="0"/>
                <a:sym typeface="Lato"/>
              </a:rPr>
              <a:t>everytime</a:t>
            </a:r>
            <a:r>
              <a:rPr lang="en-US" dirty="0">
                <a:latin typeface="Times New Roman" panose="02020603050405020304" pitchFamily="18" charset="0"/>
                <a:ea typeface="Lato"/>
                <a:cs typeface="Times New Roman" panose="02020603050405020304" pitchFamily="18" charset="0"/>
                <a:sym typeface="Lato"/>
              </a:rPr>
              <a:t> he has to login to enter and he can log-out while exiting.</a:t>
            </a:r>
          </a:p>
          <a:p>
            <a:pPr marL="76200" lvl="0" indent="0">
              <a:spcBef>
                <a:spcPts val="0"/>
              </a:spcBef>
              <a:buSzPts val="2400"/>
              <a:buNone/>
            </a:pPr>
            <a:endParaRPr lang="en-US" dirty="0">
              <a:latin typeface="Lato"/>
              <a:ea typeface="Lato"/>
              <a:cs typeface="Lato"/>
              <a:sym typeface="Lato"/>
            </a:endParaRPr>
          </a:p>
          <a:p>
            <a:pPr marL="533400" indent="-457200">
              <a:spcBef>
                <a:spcPts val="0"/>
              </a:spcBef>
              <a:buSzPts val="2400"/>
              <a:buFont typeface="Wingdings" panose="05000000000000000000" pitchFamily="2" charset="2"/>
              <a:buChar char="Ø"/>
            </a:pPr>
            <a:r>
              <a:rPr lang="en-US" b="1" dirty="0">
                <a:solidFill>
                  <a:schemeClr val="bg2">
                    <a:lumMod val="60000"/>
                    <a:lumOff val="40000"/>
                  </a:schemeClr>
                </a:solidFill>
                <a:latin typeface="Lato"/>
                <a:ea typeface="Lato"/>
                <a:cs typeface="Lato"/>
                <a:sym typeface="Lato"/>
              </a:rPr>
              <a:t>MANAGE :</a:t>
            </a:r>
          </a:p>
          <a:p>
            <a:pPr marL="0" lvl="0" indent="0">
              <a:buNone/>
            </a:pPr>
            <a:r>
              <a:rPr lang="en-US" b="1" dirty="0">
                <a:latin typeface="Lato"/>
                <a:ea typeface="Lato"/>
                <a:cs typeface="Lato"/>
                <a:sym typeface="Lato"/>
              </a:rPr>
              <a:t>                     </a:t>
            </a:r>
            <a:r>
              <a:rPr lang="en-US" dirty="0">
                <a:latin typeface="Times New Roman" panose="02020603050405020304" pitchFamily="18" charset="0"/>
                <a:ea typeface="Lato"/>
                <a:cs typeface="Times New Roman" panose="02020603050405020304" pitchFamily="18" charset="0"/>
                <a:sym typeface="Lato"/>
              </a:rPr>
              <a:t>Employee</a:t>
            </a:r>
            <a:r>
              <a:rPr lang="en-US" b="1" dirty="0">
                <a:latin typeface="Times New Roman" panose="02020603050405020304" pitchFamily="18" charset="0"/>
                <a:ea typeface="Lato"/>
                <a:cs typeface="Times New Roman" panose="02020603050405020304" pitchFamily="18" charset="0"/>
                <a:sym typeface="Lato"/>
              </a:rPr>
              <a:t> </a:t>
            </a:r>
            <a:r>
              <a:rPr lang="en-US" dirty="0">
                <a:latin typeface="Times New Roman" panose="02020603050405020304" pitchFamily="18" charset="0"/>
                <a:ea typeface="Lato"/>
                <a:cs typeface="Times New Roman" panose="02020603050405020304" pitchFamily="18" charset="0"/>
                <a:sym typeface="Lato"/>
              </a:rPr>
              <a:t>has the right and the responsibility only to View the customer and View the recorded data in the Application. Also delete or edit the data if necessary.</a:t>
            </a:r>
          </a:p>
          <a:p>
            <a:pPr marL="76200" lvl="0">
              <a:spcBef>
                <a:spcPts val="0"/>
              </a:spcBef>
              <a:buSzPts val="2400"/>
            </a:pPr>
            <a:endParaRPr lang="en-US" b="1" dirty="0">
              <a:latin typeface="Lato"/>
              <a:ea typeface="Lato"/>
              <a:cs typeface="Lato"/>
              <a:sym typeface="Lato"/>
            </a:endParaRPr>
          </a:p>
          <a:p>
            <a:endParaRPr lang="en-IN" dirty="0"/>
          </a:p>
        </p:txBody>
      </p:sp>
    </p:spTree>
    <p:extLst>
      <p:ext uri="{BB962C8B-B14F-4D97-AF65-F5344CB8AC3E}">
        <p14:creationId xmlns:p14="http://schemas.microsoft.com/office/powerpoint/2010/main" val="3282705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8F6865-F281-40A0-B0F1-6E268B9DB76D}"/>
              </a:ext>
            </a:extLst>
          </p:cNvPr>
          <p:cNvSpPr>
            <a:spLocks noGrp="1"/>
          </p:cNvSpPr>
          <p:nvPr>
            <p:ph idx="1"/>
          </p:nvPr>
        </p:nvSpPr>
        <p:spPr>
          <a:xfrm>
            <a:off x="838200" y="560388"/>
            <a:ext cx="10515600" cy="5616575"/>
          </a:xfrm>
        </p:spPr>
        <p:txBody>
          <a:bodyPr>
            <a:normAutofit/>
          </a:bodyPr>
          <a:lstStyle/>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b="1" dirty="0">
                <a:solidFill>
                  <a:schemeClr val="bg2">
                    <a:lumMod val="60000"/>
                    <a:lumOff val="40000"/>
                  </a:schemeClr>
                </a:solidFill>
              </a:rPr>
              <a:t>FETCHING :</a:t>
            </a:r>
            <a:br>
              <a:rPr lang="en-US" sz="4800" dirty="0"/>
            </a:br>
            <a:r>
              <a:rPr lang="en-US" sz="4800" dirty="0"/>
              <a:t>         </a:t>
            </a:r>
            <a:r>
              <a:rPr lang="en-US" dirty="0"/>
              <a:t>The Employee can fetch all the information inputted by</a:t>
            </a:r>
          </a:p>
          <a:p>
            <a:pPr marL="0" indent="0">
              <a:buNone/>
            </a:pPr>
            <a:r>
              <a:rPr lang="en-US" dirty="0"/>
              <a:t>                   the Customer. </a:t>
            </a:r>
          </a:p>
          <a:p>
            <a:pPr marL="0" indent="0">
              <a:buNone/>
            </a:pPr>
            <a:r>
              <a:rPr lang="en-US" dirty="0"/>
              <a:t>	      </a:t>
            </a:r>
          </a:p>
          <a:p>
            <a:pPr marL="0" indent="0">
              <a:buNone/>
            </a:pPr>
            <a:r>
              <a:rPr lang="en-US" dirty="0"/>
              <a:t>	        The Employee can fetch the data like payments ,number of</a:t>
            </a:r>
          </a:p>
          <a:p>
            <a:pPr marL="0" indent="0">
              <a:buNone/>
            </a:pPr>
            <a:r>
              <a:rPr lang="en-US" dirty="0"/>
              <a:t>		product, number of bidding , etc…</a:t>
            </a:r>
          </a:p>
          <a:p>
            <a:pPr marL="0" indent="0">
              <a:buNone/>
            </a:pPr>
            <a:r>
              <a:rPr lang="en-US" dirty="0"/>
              <a:t> </a:t>
            </a:r>
            <a:br>
              <a:rPr lang="en-US" dirty="0"/>
            </a:br>
            <a:r>
              <a:rPr lang="en-US" sz="4800" dirty="0"/>
              <a:t> </a:t>
            </a:r>
            <a:endParaRPr lang="en-IN" sz="4800" dirty="0"/>
          </a:p>
        </p:txBody>
      </p:sp>
    </p:spTree>
    <p:extLst>
      <p:ext uri="{BB962C8B-B14F-4D97-AF65-F5344CB8AC3E}">
        <p14:creationId xmlns:p14="http://schemas.microsoft.com/office/powerpoint/2010/main" val="174796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4278-C76E-4F2D-B03D-B15432BC00C3}"/>
              </a:ext>
            </a:extLst>
          </p:cNvPr>
          <p:cNvSpPr>
            <a:spLocks noGrp="1"/>
          </p:cNvSpPr>
          <p:nvPr>
            <p:ph type="title"/>
          </p:nvPr>
        </p:nvSpPr>
        <p:spPr/>
        <p:txBody>
          <a:bodyPr/>
          <a:lstStyle/>
          <a:p>
            <a:r>
              <a:rPr lang="en-IN" dirty="0">
                <a:solidFill>
                  <a:schemeClr val="accent1">
                    <a:lumMod val="60000"/>
                    <a:lumOff val="40000"/>
                  </a:schemeClr>
                </a:solidFill>
              </a:rPr>
              <a:t>CUSTOMER</a:t>
            </a:r>
          </a:p>
        </p:txBody>
      </p:sp>
      <p:sp>
        <p:nvSpPr>
          <p:cNvPr id="3" name="Content Placeholder 2">
            <a:extLst>
              <a:ext uri="{FF2B5EF4-FFF2-40B4-BE49-F238E27FC236}">
                <a16:creationId xmlns:a16="http://schemas.microsoft.com/office/drawing/2014/main" id="{9A2C57D1-3AF8-48C8-8227-6BFA41D204FA}"/>
              </a:ext>
            </a:extLst>
          </p:cNvPr>
          <p:cNvSpPr>
            <a:spLocks noGrp="1"/>
          </p:cNvSpPr>
          <p:nvPr>
            <p:ph idx="1"/>
          </p:nvPr>
        </p:nvSpPr>
        <p:spPr/>
        <p:txBody>
          <a:bodyPr/>
          <a:lstStyle/>
          <a:p>
            <a:pPr marL="685800" lvl="0" indent="-457200" algn="just">
              <a:lnSpc>
                <a:spcPct val="115000"/>
              </a:lnSpc>
              <a:spcBef>
                <a:spcPts val="1200"/>
              </a:spcBef>
              <a:buFont typeface="Wingdings" panose="05000000000000000000" pitchFamily="2" charset="2"/>
              <a:buChar char="Ø"/>
            </a:pPr>
            <a:r>
              <a:rPr lang="en-US" b="1" dirty="0">
                <a:solidFill>
                  <a:schemeClr val="bg2">
                    <a:lumMod val="60000"/>
                    <a:lumOff val="40000"/>
                  </a:schemeClr>
                </a:solidFill>
                <a:latin typeface="Lato"/>
                <a:ea typeface="Lato"/>
                <a:cs typeface="Lato"/>
                <a:sym typeface="Lato"/>
              </a:rPr>
              <a:t>REGISTRATION :</a:t>
            </a:r>
          </a:p>
          <a:p>
            <a:pPr marL="685800" lvl="0" indent="-457200" algn="just">
              <a:lnSpc>
                <a:spcPct val="115000"/>
              </a:lnSpc>
              <a:spcBef>
                <a:spcPts val="1200"/>
              </a:spcBef>
              <a:buNone/>
            </a:pPr>
            <a:r>
              <a:rPr lang="en-US" b="1" dirty="0">
                <a:latin typeface="Times New Roman"/>
                <a:ea typeface="Times New Roman"/>
                <a:cs typeface="Times New Roman"/>
                <a:sym typeface="Times New Roman"/>
              </a:rPr>
              <a:t>            </a:t>
            </a:r>
            <a:r>
              <a:rPr lang="en-US" dirty="0">
                <a:latin typeface="Times New Roman"/>
                <a:ea typeface="Times New Roman"/>
                <a:cs typeface="Times New Roman"/>
                <a:sym typeface="Times New Roman"/>
              </a:rPr>
              <a:t>   The customer should register in the registration page by providing all the necessary details once the registration is completed.</a:t>
            </a:r>
          </a:p>
          <a:p>
            <a:pPr marL="685800" lvl="0" indent="-457200" algn="just">
              <a:lnSpc>
                <a:spcPct val="115000"/>
              </a:lnSpc>
              <a:spcBef>
                <a:spcPts val="1200"/>
              </a:spcBef>
              <a:buFont typeface="Wingdings" panose="05000000000000000000" pitchFamily="2" charset="2"/>
              <a:buChar char="Ø"/>
            </a:pPr>
            <a:r>
              <a:rPr lang="en-US" b="1" dirty="0">
                <a:solidFill>
                  <a:schemeClr val="bg2">
                    <a:lumMod val="60000"/>
                    <a:lumOff val="40000"/>
                  </a:schemeClr>
                </a:solidFill>
                <a:latin typeface="Times New Roman"/>
                <a:ea typeface="Times New Roman"/>
                <a:cs typeface="Times New Roman"/>
                <a:sym typeface="Times New Roman"/>
              </a:rPr>
              <a:t>LOGIN </a:t>
            </a:r>
            <a:r>
              <a:rPr lang="en-US" dirty="0">
                <a:solidFill>
                  <a:schemeClr val="bg2">
                    <a:lumMod val="60000"/>
                    <a:lumOff val="40000"/>
                  </a:schemeClr>
                </a:solidFill>
                <a:latin typeface="Times New Roman"/>
                <a:ea typeface="Times New Roman"/>
                <a:cs typeface="Times New Roman"/>
                <a:sym typeface="Times New Roman"/>
              </a:rPr>
              <a:t>:</a:t>
            </a:r>
          </a:p>
          <a:p>
            <a:pPr lvl="0" indent="0" algn="just">
              <a:lnSpc>
                <a:spcPct val="115000"/>
              </a:lnSpc>
              <a:spcBef>
                <a:spcPts val="1200"/>
              </a:spcBef>
              <a:buNone/>
            </a:pPr>
            <a:r>
              <a:rPr lang="en-US" dirty="0">
                <a:latin typeface="Times New Roman"/>
                <a:cs typeface="Times New Roman"/>
                <a:sym typeface="Times New Roman"/>
              </a:rPr>
              <a:t>The customer can login by using his/her Email or Phone.no</a:t>
            </a:r>
          </a:p>
          <a:p>
            <a:pPr lvl="0" indent="0" algn="just">
              <a:lnSpc>
                <a:spcPct val="115000"/>
              </a:lnSpc>
              <a:spcBef>
                <a:spcPts val="1200"/>
              </a:spcBef>
              <a:buNone/>
            </a:pPr>
            <a:r>
              <a:rPr lang="en-US" dirty="0">
                <a:latin typeface="Times New Roman"/>
                <a:cs typeface="Times New Roman"/>
                <a:sym typeface="Times New Roman"/>
              </a:rPr>
              <a:t>And password .</a:t>
            </a:r>
            <a:endParaRPr lang="en-IN" dirty="0"/>
          </a:p>
        </p:txBody>
      </p:sp>
    </p:spTree>
    <p:extLst>
      <p:ext uri="{BB962C8B-B14F-4D97-AF65-F5344CB8AC3E}">
        <p14:creationId xmlns:p14="http://schemas.microsoft.com/office/powerpoint/2010/main" val="3859450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2D0D-7140-4F6E-B914-2770232CAD4A}"/>
              </a:ext>
            </a:extLst>
          </p:cNvPr>
          <p:cNvSpPr>
            <a:spLocks noGrp="1"/>
          </p:cNvSpPr>
          <p:nvPr>
            <p:ph type="title"/>
          </p:nvPr>
        </p:nvSpPr>
        <p:spPr>
          <a:xfrm>
            <a:off x="913795" y="619760"/>
            <a:ext cx="10353761" cy="1326321"/>
          </a:xfrm>
        </p:spPr>
        <p:txBody>
          <a:bodyPr/>
          <a:lstStyle/>
          <a:p>
            <a:r>
              <a:rPr lang="en-IN" dirty="0">
                <a:solidFill>
                  <a:schemeClr val="accent1">
                    <a:lumMod val="60000"/>
                    <a:lumOff val="40000"/>
                  </a:schemeClr>
                </a:solidFill>
              </a:rPr>
              <a:t>INTRODUCTION</a:t>
            </a:r>
            <a:r>
              <a:rPr lang="en-IN" dirty="0">
                <a:solidFill>
                  <a:schemeClr val="bg1"/>
                </a:solidFill>
              </a:rPr>
              <a:t> </a:t>
            </a:r>
          </a:p>
        </p:txBody>
      </p:sp>
      <p:sp>
        <p:nvSpPr>
          <p:cNvPr id="3" name="Content Placeholder 2">
            <a:extLst>
              <a:ext uri="{FF2B5EF4-FFF2-40B4-BE49-F238E27FC236}">
                <a16:creationId xmlns:a16="http://schemas.microsoft.com/office/drawing/2014/main" id="{1639B731-6402-44B9-856E-D6D45486736C}"/>
              </a:ext>
            </a:extLst>
          </p:cNvPr>
          <p:cNvSpPr>
            <a:spLocks noGrp="1"/>
          </p:cNvSpPr>
          <p:nvPr>
            <p:ph idx="1"/>
          </p:nvPr>
        </p:nvSpPr>
        <p:spPr>
          <a:xfrm>
            <a:off x="1195594" y="1838285"/>
            <a:ext cx="8825659" cy="3416300"/>
          </a:xfrm>
        </p:spPr>
        <p:txBody>
          <a:bodyPr>
            <a:noAutofit/>
          </a:bodyPr>
          <a:lstStyle/>
          <a:p>
            <a:pPr marL="0" indent="0">
              <a:buNone/>
            </a:pPr>
            <a:r>
              <a:rPr lang="en-US" sz="1800" b="1" dirty="0"/>
              <a:t>	</a:t>
            </a:r>
            <a:r>
              <a:rPr lang="en-US" sz="1800" dirty="0"/>
              <a:t>Design is processes through which requirements are translated into a representation of the software. The purpose of the designing phase is to plan a solution for the problem specified by the requirement document i.e. The requirement are translated into software .Design activities of an result in a three separate outputs:</a:t>
            </a:r>
          </a:p>
          <a:p>
            <a:pPr marL="457200" indent="-457200">
              <a:buAutoNum type="alphaLcParenR"/>
            </a:pPr>
            <a:r>
              <a:rPr lang="en-US" sz="1800" dirty="0"/>
              <a:t>Architecture design</a:t>
            </a:r>
          </a:p>
          <a:p>
            <a:pPr marL="457200" indent="-457200">
              <a:buAutoNum type="alphaLcParenR"/>
            </a:pPr>
            <a:r>
              <a:rPr lang="en-US" sz="1800" dirty="0"/>
              <a:t>High level design</a:t>
            </a:r>
          </a:p>
          <a:p>
            <a:pPr marL="457200" indent="-457200">
              <a:buAutoNum type="alphaLcParenR"/>
            </a:pPr>
            <a:r>
              <a:rPr lang="en-US" sz="1800" dirty="0"/>
              <a:t>Detailed design</a:t>
            </a:r>
          </a:p>
          <a:p>
            <a:pPr marL="0" indent="0">
              <a:buNone/>
            </a:pPr>
            <a:r>
              <a:rPr lang="en-US" sz="1800" dirty="0"/>
              <a:t>System design is a solution a “hoe to “approach to the creation of a new system . The importance phase is composed of several steps  .  It provides the understanding of procedural detail necessary for the system recommended in the feasibility study. Emphasis is on translating the performance requirement into design specification</a:t>
            </a:r>
          </a:p>
          <a:p>
            <a:pPr marL="0" indent="0">
              <a:buNone/>
            </a:pPr>
            <a:endParaRPr lang="en-US" sz="1800" dirty="0"/>
          </a:p>
        </p:txBody>
      </p:sp>
    </p:spTree>
    <p:extLst>
      <p:ext uri="{BB962C8B-B14F-4D97-AF65-F5344CB8AC3E}">
        <p14:creationId xmlns:p14="http://schemas.microsoft.com/office/powerpoint/2010/main" val="3804758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BC196-5047-4545-910E-D5B1CE9F590A}"/>
              </a:ext>
            </a:extLst>
          </p:cNvPr>
          <p:cNvSpPr>
            <a:spLocks noGrp="1"/>
          </p:cNvSpPr>
          <p:nvPr>
            <p:ph idx="1"/>
          </p:nvPr>
        </p:nvSpPr>
        <p:spPr>
          <a:xfrm>
            <a:off x="838200" y="717630"/>
            <a:ext cx="10515600" cy="5459333"/>
          </a:xfrm>
        </p:spPr>
        <p:txBody>
          <a:bodyPr/>
          <a:lstStyle/>
          <a:p>
            <a:pPr>
              <a:buFont typeface="Wingdings" panose="05000000000000000000" pitchFamily="2" charset="2"/>
              <a:buChar char="Ø"/>
            </a:pPr>
            <a:r>
              <a:rPr lang="en-IN" b="1" dirty="0">
                <a:solidFill>
                  <a:schemeClr val="bg2">
                    <a:lumMod val="60000"/>
                    <a:lumOff val="40000"/>
                  </a:schemeClr>
                </a:solidFill>
              </a:rPr>
              <a:t> BIDDING :</a:t>
            </a:r>
          </a:p>
          <a:p>
            <a:pPr lvl="3">
              <a:buFont typeface="Wingdings" panose="05000000000000000000" pitchFamily="2" charset="2"/>
              <a:buChar char="Ø"/>
            </a:pPr>
            <a:endParaRPr lang="en-IN" b="1" dirty="0"/>
          </a:p>
          <a:p>
            <a:pPr lvl="3"/>
            <a:r>
              <a:rPr lang="en-IN" sz="2800" dirty="0">
                <a:latin typeface="Times New Roman" panose="02020603050405020304" pitchFamily="18" charset="0"/>
                <a:cs typeface="Times New Roman" panose="02020603050405020304" pitchFamily="18" charset="0"/>
              </a:rPr>
              <a:t>The customer can select which category he/her wants and there will  be several product in the category.</a:t>
            </a:r>
          </a:p>
          <a:p>
            <a:pPr marL="1371600" lvl="3" indent="0">
              <a:buNone/>
            </a:pPr>
            <a:endParaRPr lang="en-IN" sz="2800" dirty="0">
              <a:latin typeface="Times New Roman" panose="02020603050405020304" pitchFamily="18" charset="0"/>
              <a:cs typeface="Times New Roman" panose="02020603050405020304" pitchFamily="18" charset="0"/>
            </a:endParaRPr>
          </a:p>
          <a:p>
            <a:pPr lvl="3"/>
            <a:r>
              <a:rPr lang="en-IN" sz="2800" dirty="0">
                <a:latin typeface="Times New Roman" panose="02020603050405020304" pitchFamily="18" charset="0"/>
                <a:cs typeface="Times New Roman" panose="02020603050405020304" pitchFamily="18" charset="0"/>
              </a:rPr>
              <a:t>The  customer can select product and can start bidding in the given time. Where every customer will be bidding  to win the product. </a:t>
            </a:r>
          </a:p>
        </p:txBody>
      </p:sp>
    </p:spTree>
    <p:extLst>
      <p:ext uri="{BB962C8B-B14F-4D97-AF65-F5344CB8AC3E}">
        <p14:creationId xmlns:p14="http://schemas.microsoft.com/office/powerpoint/2010/main" val="2972669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3BA2-EE15-47AE-9E82-55D665D65A5B}"/>
              </a:ext>
            </a:extLst>
          </p:cNvPr>
          <p:cNvSpPr>
            <a:spLocks noGrp="1"/>
          </p:cNvSpPr>
          <p:nvPr>
            <p:ph type="title"/>
          </p:nvPr>
        </p:nvSpPr>
        <p:spPr/>
        <p:txBody>
          <a:bodyPr/>
          <a:lstStyle/>
          <a:p>
            <a:r>
              <a:rPr lang="en-IN" dirty="0">
                <a:solidFill>
                  <a:schemeClr val="accent1">
                    <a:lumMod val="60000"/>
                    <a:lumOff val="40000"/>
                  </a:schemeClr>
                </a:solidFill>
              </a:rPr>
              <a:t>ADMIN</a:t>
            </a:r>
          </a:p>
        </p:txBody>
      </p:sp>
      <p:pic>
        <p:nvPicPr>
          <p:cNvPr id="5" name="Content Placeholder 4">
            <a:extLst>
              <a:ext uri="{FF2B5EF4-FFF2-40B4-BE49-F238E27FC236}">
                <a16:creationId xmlns:a16="http://schemas.microsoft.com/office/drawing/2014/main" id="{3BBA625D-C0FF-4E58-95BC-16D68A3AC2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087" y="1690688"/>
            <a:ext cx="3200743" cy="4351338"/>
          </a:xfrm>
        </p:spPr>
      </p:pic>
      <p:pic>
        <p:nvPicPr>
          <p:cNvPr id="3074" name="Picture 2" descr="C:\Users\Ashmitha\Pictures\admin'\ADMIN 2.PNG"/>
          <p:cNvPicPr>
            <a:picLocks noChangeAspect="1" noChangeArrowheads="1"/>
          </p:cNvPicPr>
          <p:nvPr/>
        </p:nvPicPr>
        <p:blipFill>
          <a:blip r:embed="rId3"/>
          <a:srcRect/>
          <a:stretch>
            <a:fillRect/>
          </a:stretch>
        </p:blipFill>
        <p:spPr bwMode="auto">
          <a:xfrm>
            <a:off x="4047743" y="1716656"/>
            <a:ext cx="8011985" cy="4287329"/>
          </a:xfrm>
          <a:prstGeom prst="rect">
            <a:avLst/>
          </a:prstGeom>
          <a:noFill/>
        </p:spPr>
      </p:pic>
    </p:spTree>
    <p:extLst>
      <p:ext uri="{BB962C8B-B14F-4D97-AF65-F5344CB8AC3E}">
        <p14:creationId xmlns:p14="http://schemas.microsoft.com/office/powerpoint/2010/main" val="3090541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B4A1-F1DE-40DC-8C2D-8ECAA4DBD12F}"/>
              </a:ext>
            </a:extLst>
          </p:cNvPr>
          <p:cNvSpPr>
            <a:spLocks noGrp="1"/>
          </p:cNvSpPr>
          <p:nvPr>
            <p:ph type="title"/>
          </p:nvPr>
        </p:nvSpPr>
        <p:spPr>
          <a:xfrm>
            <a:off x="19291" y="18255"/>
            <a:ext cx="10515600" cy="1325563"/>
          </a:xfrm>
        </p:spPr>
        <p:txBody>
          <a:bodyPr/>
          <a:lstStyle/>
          <a:p>
            <a:r>
              <a:rPr lang="en-IN" dirty="0">
                <a:solidFill>
                  <a:schemeClr val="accent1">
                    <a:lumMod val="60000"/>
                    <a:lumOff val="40000"/>
                  </a:schemeClr>
                </a:solidFill>
              </a:rPr>
              <a:t>Users</a:t>
            </a:r>
          </a:p>
        </p:txBody>
      </p:sp>
      <p:pic>
        <p:nvPicPr>
          <p:cNvPr id="4098" name="Picture 2" descr="C:\Users\Ashmitha\Pictures\admin'\ADMIN 3.PNG"/>
          <p:cNvPicPr>
            <a:picLocks noGrp="1" noChangeAspect="1" noChangeArrowheads="1"/>
          </p:cNvPicPr>
          <p:nvPr>
            <p:ph idx="1"/>
          </p:nvPr>
        </p:nvPicPr>
        <p:blipFill>
          <a:blip r:embed="rId2"/>
          <a:srcRect/>
          <a:stretch>
            <a:fillRect/>
          </a:stretch>
        </p:blipFill>
        <p:spPr bwMode="auto">
          <a:xfrm>
            <a:off x="501442" y="1380226"/>
            <a:ext cx="6365186" cy="5244861"/>
          </a:xfrm>
          <a:prstGeom prst="rect">
            <a:avLst/>
          </a:prstGeom>
          <a:noFill/>
        </p:spPr>
      </p:pic>
      <p:pic>
        <p:nvPicPr>
          <p:cNvPr id="11" name="Picture 10">
            <a:extLst>
              <a:ext uri="{FF2B5EF4-FFF2-40B4-BE49-F238E27FC236}">
                <a16:creationId xmlns:a16="http://schemas.microsoft.com/office/drawing/2014/main" id="{FDE74B17-CB4E-4DE3-8838-0BDFE40FC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570" y="251184"/>
            <a:ext cx="4549534" cy="6355631"/>
          </a:xfrm>
          <a:prstGeom prst="rect">
            <a:avLst/>
          </a:prstGeom>
        </p:spPr>
      </p:pic>
    </p:spTree>
    <p:extLst>
      <p:ext uri="{BB962C8B-B14F-4D97-AF65-F5344CB8AC3E}">
        <p14:creationId xmlns:p14="http://schemas.microsoft.com/office/powerpoint/2010/main" val="334030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shmitha\Pictures\admin'\ADMIN 4.PNG"/>
          <p:cNvPicPr>
            <a:picLocks noChangeAspect="1" noChangeArrowheads="1"/>
          </p:cNvPicPr>
          <p:nvPr/>
        </p:nvPicPr>
        <p:blipFill>
          <a:blip r:embed="rId2"/>
          <a:srcRect/>
          <a:stretch>
            <a:fillRect/>
          </a:stretch>
        </p:blipFill>
        <p:spPr bwMode="auto">
          <a:xfrm>
            <a:off x="60325" y="1000664"/>
            <a:ext cx="5822890" cy="5301711"/>
          </a:xfrm>
          <a:prstGeom prst="rect">
            <a:avLst/>
          </a:prstGeom>
          <a:noFill/>
        </p:spPr>
      </p:pic>
      <p:pic>
        <p:nvPicPr>
          <p:cNvPr id="5123" name="Picture 3" descr="C:\Users\Ashmitha\Pictures\admin'\ADMIN 5.PNG"/>
          <p:cNvPicPr>
            <a:picLocks noGrp="1" noChangeAspect="1" noChangeArrowheads="1"/>
          </p:cNvPicPr>
          <p:nvPr>
            <p:ph idx="1"/>
          </p:nvPr>
        </p:nvPicPr>
        <p:blipFill>
          <a:blip r:embed="rId3"/>
          <a:srcRect/>
          <a:stretch>
            <a:fillRect/>
          </a:stretch>
        </p:blipFill>
        <p:spPr bwMode="auto">
          <a:xfrm>
            <a:off x="6098875" y="974785"/>
            <a:ext cx="5840083" cy="5296619"/>
          </a:xfrm>
          <a:prstGeom prst="rect">
            <a:avLst/>
          </a:prstGeom>
          <a:noFill/>
        </p:spPr>
      </p:pic>
    </p:spTree>
    <p:extLst>
      <p:ext uri="{BB962C8B-B14F-4D97-AF65-F5344CB8AC3E}">
        <p14:creationId xmlns:p14="http://schemas.microsoft.com/office/powerpoint/2010/main" val="4127843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60000"/>
                    <a:lumOff val="40000"/>
                  </a:schemeClr>
                </a:solidFill>
              </a:rPr>
              <a:t>EMPLOYEE</a:t>
            </a:r>
          </a:p>
        </p:txBody>
      </p:sp>
      <p:pic>
        <p:nvPicPr>
          <p:cNvPr id="6146" name="Picture 2" descr="C:\Users\Ashmitha\Pictures\admin'\EMP 1.PNG"/>
          <p:cNvPicPr>
            <a:picLocks noGrp="1" noChangeAspect="1" noChangeArrowheads="1"/>
          </p:cNvPicPr>
          <p:nvPr>
            <p:ph idx="1"/>
          </p:nvPr>
        </p:nvPicPr>
        <p:blipFill>
          <a:blip r:embed="rId2"/>
          <a:srcRect/>
          <a:stretch>
            <a:fillRect/>
          </a:stretch>
        </p:blipFill>
        <p:spPr bwMode="auto">
          <a:xfrm>
            <a:off x="131237" y="1582948"/>
            <a:ext cx="5579451" cy="4708525"/>
          </a:xfrm>
          <a:prstGeom prst="rect">
            <a:avLst/>
          </a:prstGeom>
          <a:noFill/>
        </p:spPr>
      </p:pic>
      <p:pic>
        <p:nvPicPr>
          <p:cNvPr id="6148" name="Picture 4" descr="C:\Users\Ashmitha\Pictures\admin'\emp 6.PNG"/>
          <p:cNvPicPr>
            <a:picLocks noChangeAspect="1" noChangeArrowheads="1"/>
          </p:cNvPicPr>
          <p:nvPr/>
        </p:nvPicPr>
        <p:blipFill>
          <a:blip r:embed="rId3"/>
          <a:srcRect/>
          <a:stretch>
            <a:fillRect/>
          </a:stretch>
        </p:blipFill>
        <p:spPr bwMode="auto">
          <a:xfrm>
            <a:off x="5909094" y="1595888"/>
            <a:ext cx="6127210" cy="466689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C4983-2224-49BF-B697-2681C8AEF151}"/>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B480549D-E139-46B9-A763-1B1316C367EA}"/>
              </a:ext>
            </a:extLst>
          </p:cNvPr>
          <p:cNvPicPr>
            <a:picLocks noChangeAspect="1"/>
          </p:cNvPicPr>
          <p:nvPr/>
        </p:nvPicPr>
        <p:blipFill>
          <a:blip r:embed="rId2"/>
          <a:stretch>
            <a:fillRect/>
          </a:stretch>
        </p:blipFill>
        <p:spPr>
          <a:xfrm>
            <a:off x="0" y="562970"/>
            <a:ext cx="6563345" cy="5509356"/>
          </a:xfrm>
          <a:prstGeom prst="rect">
            <a:avLst/>
          </a:prstGeom>
        </p:spPr>
      </p:pic>
      <p:pic>
        <p:nvPicPr>
          <p:cNvPr id="9" name="Picture 8">
            <a:extLst>
              <a:ext uri="{FF2B5EF4-FFF2-40B4-BE49-F238E27FC236}">
                <a16:creationId xmlns:a16="http://schemas.microsoft.com/office/drawing/2014/main" id="{5BB6DEE9-CF16-4B0D-A17A-C04AADE1542A}"/>
              </a:ext>
            </a:extLst>
          </p:cNvPr>
          <p:cNvPicPr>
            <a:picLocks noChangeAspect="1"/>
          </p:cNvPicPr>
          <p:nvPr/>
        </p:nvPicPr>
        <p:blipFill>
          <a:blip r:embed="rId3"/>
          <a:stretch>
            <a:fillRect/>
          </a:stretch>
        </p:blipFill>
        <p:spPr>
          <a:xfrm>
            <a:off x="6563344" y="548640"/>
            <a:ext cx="5628655" cy="562134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CC9A9C-D560-44BB-AD0D-4EE3048CD0D8}"/>
              </a:ext>
            </a:extLst>
          </p:cNvPr>
          <p:cNvSpPr>
            <a:spLocks noGrp="1"/>
          </p:cNvSpPr>
          <p:nvPr>
            <p:ph idx="1"/>
          </p:nvPr>
        </p:nvSpPr>
        <p:spPr>
          <a:xfrm flipH="1">
            <a:off x="399495" y="1600200"/>
            <a:ext cx="210105" cy="45719"/>
          </a:xfrm>
        </p:spPr>
        <p:txBody>
          <a:bodyPr>
            <a:normAutofit fontScale="25000" lnSpcReduction="20000"/>
          </a:bodyPr>
          <a:lstStyle/>
          <a:p>
            <a:endParaRPr lang="en-IN" dirty="0"/>
          </a:p>
        </p:txBody>
      </p:sp>
      <p:pic>
        <p:nvPicPr>
          <p:cNvPr id="5" name="Picture 4">
            <a:extLst>
              <a:ext uri="{FF2B5EF4-FFF2-40B4-BE49-F238E27FC236}">
                <a16:creationId xmlns:a16="http://schemas.microsoft.com/office/drawing/2014/main" id="{D7213A91-2E0F-4ED1-A20D-D2BA9B26FC2F}"/>
              </a:ext>
            </a:extLst>
          </p:cNvPr>
          <p:cNvPicPr>
            <a:picLocks noChangeAspect="1"/>
          </p:cNvPicPr>
          <p:nvPr/>
        </p:nvPicPr>
        <p:blipFill>
          <a:blip r:embed="rId2"/>
          <a:stretch>
            <a:fillRect/>
          </a:stretch>
        </p:blipFill>
        <p:spPr>
          <a:xfrm>
            <a:off x="0" y="563353"/>
            <a:ext cx="5978104" cy="5500096"/>
          </a:xfrm>
          <a:prstGeom prst="rect">
            <a:avLst/>
          </a:prstGeom>
        </p:spPr>
      </p:pic>
      <p:pic>
        <p:nvPicPr>
          <p:cNvPr id="7" name="Picture 6">
            <a:extLst>
              <a:ext uri="{FF2B5EF4-FFF2-40B4-BE49-F238E27FC236}">
                <a16:creationId xmlns:a16="http://schemas.microsoft.com/office/drawing/2014/main" id="{9195DACA-F039-485F-9F39-5B9FDD5796BB}"/>
              </a:ext>
            </a:extLst>
          </p:cNvPr>
          <p:cNvPicPr>
            <a:picLocks noChangeAspect="1"/>
          </p:cNvPicPr>
          <p:nvPr/>
        </p:nvPicPr>
        <p:blipFill>
          <a:blip r:embed="rId3"/>
          <a:stretch>
            <a:fillRect/>
          </a:stretch>
        </p:blipFill>
        <p:spPr>
          <a:xfrm>
            <a:off x="5978104" y="853909"/>
            <a:ext cx="6213896" cy="515018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10792"/>
            <a:ext cx="10353761" cy="1326321"/>
          </a:xfrm>
        </p:spPr>
        <p:txBody>
          <a:bodyPr/>
          <a:lstStyle/>
          <a:p>
            <a:r>
              <a:rPr lang="en-IN" dirty="0">
                <a:solidFill>
                  <a:schemeClr val="accent1">
                    <a:lumMod val="60000"/>
                    <a:lumOff val="40000"/>
                  </a:schemeClr>
                </a:solidFill>
              </a:rPr>
              <a:t>CUSTOMER</a:t>
            </a:r>
          </a:p>
        </p:txBody>
      </p:sp>
      <p:pic>
        <p:nvPicPr>
          <p:cNvPr id="9218" name="Picture 2" descr="C:\Users\Ashmitha\Pictures\admin'\CUST 1.PNG"/>
          <p:cNvPicPr>
            <a:picLocks noGrp="1" noChangeAspect="1" noChangeArrowheads="1"/>
          </p:cNvPicPr>
          <p:nvPr>
            <p:ph idx="1"/>
          </p:nvPr>
        </p:nvPicPr>
        <p:blipFill>
          <a:blip r:embed="rId2"/>
          <a:srcRect/>
          <a:stretch>
            <a:fillRect/>
          </a:stretch>
        </p:blipFill>
        <p:spPr bwMode="auto">
          <a:xfrm>
            <a:off x="417503" y="1315529"/>
            <a:ext cx="5187080" cy="5059392"/>
          </a:xfrm>
          <a:prstGeom prst="rect">
            <a:avLst/>
          </a:prstGeom>
          <a:noFill/>
        </p:spPr>
      </p:pic>
      <p:pic>
        <p:nvPicPr>
          <p:cNvPr id="9219" name="Picture 3" descr="C:\Users\Ashmitha\Pictures\admin'\CUST 2.PNG"/>
          <p:cNvPicPr>
            <a:picLocks noChangeAspect="1" noChangeArrowheads="1"/>
          </p:cNvPicPr>
          <p:nvPr/>
        </p:nvPicPr>
        <p:blipFill>
          <a:blip r:embed="rId3"/>
          <a:srcRect/>
          <a:stretch>
            <a:fillRect/>
          </a:stretch>
        </p:blipFill>
        <p:spPr bwMode="auto">
          <a:xfrm>
            <a:off x="5693434" y="1319842"/>
            <a:ext cx="6317470" cy="5037826"/>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A3FCC-4A60-4F6A-899C-257B907EF15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6266A021-1482-41BD-B25A-0AFD7AC74D6F}"/>
              </a:ext>
            </a:extLst>
          </p:cNvPr>
          <p:cNvPicPr>
            <a:picLocks noChangeAspect="1"/>
          </p:cNvPicPr>
          <p:nvPr/>
        </p:nvPicPr>
        <p:blipFill>
          <a:blip r:embed="rId2"/>
          <a:stretch>
            <a:fillRect/>
          </a:stretch>
        </p:blipFill>
        <p:spPr>
          <a:xfrm>
            <a:off x="1447449" y="841243"/>
            <a:ext cx="3293227" cy="5468117"/>
          </a:xfrm>
          <a:prstGeom prst="rect">
            <a:avLst/>
          </a:prstGeom>
        </p:spPr>
      </p:pic>
      <p:pic>
        <p:nvPicPr>
          <p:cNvPr id="7" name="Picture 6">
            <a:extLst>
              <a:ext uri="{FF2B5EF4-FFF2-40B4-BE49-F238E27FC236}">
                <a16:creationId xmlns:a16="http://schemas.microsoft.com/office/drawing/2014/main" id="{331EBC83-507B-4878-83F2-99A0B8A482BE}"/>
              </a:ext>
            </a:extLst>
          </p:cNvPr>
          <p:cNvPicPr>
            <a:picLocks noChangeAspect="1"/>
          </p:cNvPicPr>
          <p:nvPr/>
        </p:nvPicPr>
        <p:blipFill>
          <a:blip r:embed="rId3"/>
          <a:stretch>
            <a:fillRect/>
          </a:stretch>
        </p:blipFill>
        <p:spPr>
          <a:xfrm>
            <a:off x="5575894" y="1509204"/>
            <a:ext cx="5171288" cy="453648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CE3ED5-FDA8-420C-89B5-653F7385FF9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213D9F9-1E8C-4DF7-BA7C-87C9EBB7E1CD}"/>
              </a:ext>
            </a:extLst>
          </p:cNvPr>
          <p:cNvPicPr>
            <a:picLocks noChangeAspect="1"/>
          </p:cNvPicPr>
          <p:nvPr/>
        </p:nvPicPr>
        <p:blipFill>
          <a:blip r:embed="rId2"/>
          <a:stretch>
            <a:fillRect/>
          </a:stretch>
        </p:blipFill>
        <p:spPr>
          <a:xfrm>
            <a:off x="0" y="498102"/>
            <a:ext cx="11778525" cy="56630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3DF1-45DA-411C-9AE9-B09656C8922B}"/>
              </a:ext>
            </a:extLst>
          </p:cNvPr>
          <p:cNvSpPr>
            <a:spLocks noGrp="1"/>
          </p:cNvSpPr>
          <p:nvPr>
            <p:ph type="title"/>
          </p:nvPr>
        </p:nvSpPr>
        <p:spPr/>
        <p:txBody>
          <a:bodyPr/>
          <a:lstStyle/>
          <a:p>
            <a:r>
              <a:rPr lang="en-IN" dirty="0">
                <a:solidFill>
                  <a:schemeClr val="accent1">
                    <a:lumMod val="60000"/>
                    <a:lumOff val="40000"/>
                  </a:schemeClr>
                </a:solidFill>
              </a:rPr>
              <a:t>AIM</a:t>
            </a:r>
            <a:r>
              <a:rPr lang="en-IN" dirty="0">
                <a:solidFill>
                  <a:schemeClr val="tx1"/>
                </a:solidFill>
              </a:rPr>
              <a:t> </a:t>
            </a:r>
          </a:p>
        </p:txBody>
      </p:sp>
      <p:sp>
        <p:nvSpPr>
          <p:cNvPr id="3" name="Content Placeholder 2">
            <a:extLst>
              <a:ext uri="{FF2B5EF4-FFF2-40B4-BE49-F238E27FC236}">
                <a16:creationId xmlns:a16="http://schemas.microsoft.com/office/drawing/2014/main" id="{9B9A3E14-D650-4C53-A52D-A61CBC5E545D}"/>
              </a:ext>
            </a:extLst>
          </p:cNvPr>
          <p:cNvSpPr>
            <a:spLocks noGrp="1"/>
          </p:cNvSpPr>
          <p:nvPr>
            <p:ph idx="1"/>
          </p:nvPr>
        </p:nvSpPr>
        <p:spPr>
          <a:xfrm>
            <a:off x="1154955" y="2603500"/>
            <a:ext cx="6322292" cy="2049523"/>
          </a:xfrm>
        </p:spPr>
        <p:txBody>
          <a:bodyPr>
            <a:normAutofit/>
          </a:bodyPr>
          <a:lstStyle/>
          <a:p>
            <a:r>
              <a:rPr lang="en-IN" dirty="0"/>
              <a:t>In future we can integrate this web application with mobile apps.</a:t>
            </a:r>
          </a:p>
          <a:p>
            <a:r>
              <a:rPr lang="en-IN" dirty="0"/>
              <a:t>We can add reverse bidding features, gaming bid features in future.</a:t>
            </a:r>
          </a:p>
        </p:txBody>
      </p:sp>
    </p:spTree>
    <p:extLst>
      <p:ext uri="{BB962C8B-B14F-4D97-AF65-F5344CB8AC3E}">
        <p14:creationId xmlns:p14="http://schemas.microsoft.com/office/powerpoint/2010/main" val="8415926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down)">
                                      <p:cBhvr>
                                        <p:cTn id="23" dur="580">
                                          <p:stCondLst>
                                            <p:cond delay="0"/>
                                          </p:stCondLst>
                                        </p:cTn>
                                        <p:tgtEl>
                                          <p:spTgt spid="3">
                                            <p:txEl>
                                              <p:pRg st="0" end="0"/>
                                            </p:txEl>
                                          </p:spTgt>
                                        </p:tgtEl>
                                      </p:cBhvr>
                                    </p:animEffect>
                                    <p:anim calcmode="lin" valueType="num">
                                      <p:cBhvr>
                                        <p:cTn id="2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0" end="0"/>
                                            </p:txEl>
                                          </p:spTgt>
                                        </p:tgtEl>
                                      </p:cBhvr>
                                      <p:to x="100000" y="60000"/>
                                    </p:animScale>
                                    <p:animScale>
                                      <p:cBhvr>
                                        <p:cTn id="30" dur="166" decel="50000">
                                          <p:stCondLst>
                                            <p:cond delay="676"/>
                                          </p:stCondLst>
                                        </p:cTn>
                                        <p:tgtEl>
                                          <p:spTgt spid="3">
                                            <p:txEl>
                                              <p:pRg st="0" end="0"/>
                                            </p:txEl>
                                          </p:spTgt>
                                        </p:tgtEl>
                                      </p:cBhvr>
                                      <p:to x="100000" y="100000"/>
                                    </p:animScale>
                                    <p:animScale>
                                      <p:cBhvr>
                                        <p:cTn id="31" dur="26">
                                          <p:stCondLst>
                                            <p:cond delay="1312"/>
                                          </p:stCondLst>
                                        </p:cTn>
                                        <p:tgtEl>
                                          <p:spTgt spid="3">
                                            <p:txEl>
                                              <p:pRg st="0" end="0"/>
                                            </p:txEl>
                                          </p:spTgt>
                                        </p:tgtEl>
                                      </p:cBhvr>
                                      <p:to x="100000" y="80000"/>
                                    </p:animScale>
                                    <p:animScale>
                                      <p:cBhvr>
                                        <p:cTn id="32" dur="166" decel="50000">
                                          <p:stCondLst>
                                            <p:cond delay="1338"/>
                                          </p:stCondLst>
                                        </p:cTn>
                                        <p:tgtEl>
                                          <p:spTgt spid="3">
                                            <p:txEl>
                                              <p:pRg st="0" end="0"/>
                                            </p:txEl>
                                          </p:spTgt>
                                        </p:tgtEl>
                                      </p:cBhvr>
                                      <p:to x="100000" y="100000"/>
                                    </p:animScale>
                                    <p:animScale>
                                      <p:cBhvr>
                                        <p:cTn id="33" dur="26">
                                          <p:stCondLst>
                                            <p:cond delay="1642"/>
                                          </p:stCondLst>
                                        </p:cTn>
                                        <p:tgtEl>
                                          <p:spTgt spid="3">
                                            <p:txEl>
                                              <p:pRg st="0" end="0"/>
                                            </p:txEl>
                                          </p:spTgt>
                                        </p:tgtEl>
                                      </p:cBhvr>
                                      <p:to x="100000" y="90000"/>
                                    </p:animScale>
                                    <p:animScale>
                                      <p:cBhvr>
                                        <p:cTn id="34" dur="166" decel="50000">
                                          <p:stCondLst>
                                            <p:cond delay="1668"/>
                                          </p:stCondLst>
                                        </p:cTn>
                                        <p:tgtEl>
                                          <p:spTgt spid="3">
                                            <p:txEl>
                                              <p:pRg st="0" end="0"/>
                                            </p:txEl>
                                          </p:spTgt>
                                        </p:tgtEl>
                                      </p:cBhvr>
                                      <p:to x="100000" y="100000"/>
                                    </p:animScale>
                                    <p:animScale>
                                      <p:cBhvr>
                                        <p:cTn id="35" dur="26">
                                          <p:stCondLst>
                                            <p:cond delay="1808"/>
                                          </p:stCondLst>
                                        </p:cTn>
                                        <p:tgtEl>
                                          <p:spTgt spid="3">
                                            <p:txEl>
                                              <p:pRg st="0" end="0"/>
                                            </p:txEl>
                                          </p:spTgt>
                                        </p:tgtEl>
                                      </p:cBhvr>
                                      <p:to x="100000" y="95000"/>
                                    </p:animScale>
                                    <p:animScale>
                                      <p:cBhvr>
                                        <p:cTn id="36" dur="166" decel="50000">
                                          <p:stCondLst>
                                            <p:cond delay="1834"/>
                                          </p:stCondLst>
                                        </p:cTn>
                                        <p:tgtEl>
                                          <p:spTgt spid="3">
                                            <p:txEl>
                                              <p:pRg st="0" end="0"/>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wipe(down)">
                                      <p:cBhvr>
                                        <p:cTn id="41" dur="580">
                                          <p:stCondLst>
                                            <p:cond delay="0"/>
                                          </p:stCondLst>
                                        </p:cTn>
                                        <p:tgtEl>
                                          <p:spTgt spid="3">
                                            <p:txEl>
                                              <p:pRg st="1" end="1"/>
                                            </p:txEl>
                                          </p:spTgt>
                                        </p:tgtEl>
                                      </p:cBhvr>
                                    </p:animEffect>
                                    <p:anim calcmode="lin" valueType="num">
                                      <p:cBhvr>
                                        <p:cTn id="4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1" end="1"/>
                                            </p:txEl>
                                          </p:spTgt>
                                        </p:tgtEl>
                                      </p:cBhvr>
                                      <p:to x="100000" y="60000"/>
                                    </p:animScale>
                                    <p:animScale>
                                      <p:cBhvr>
                                        <p:cTn id="48" dur="166" decel="50000">
                                          <p:stCondLst>
                                            <p:cond delay="676"/>
                                          </p:stCondLst>
                                        </p:cTn>
                                        <p:tgtEl>
                                          <p:spTgt spid="3">
                                            <p:txEl>
                                              <p:pRg st="1" end="1"/>
                                            </p:txEl>
                                          </p:spTgt>
                                        </p:tgtEl>
                                      </p:cBhvr>
                                      <p:to x="100000" y="100000"/>
                                    </p:animScale>
                                    <p:animScale>
                                      <p:cBhvr>
                                        <p:cTn id="49" dur="26">
                                          <p:stCondLst>
                                            <p:cond delay="1312"/>
                                          </p:stCondLst>
                                        </p:cTn>
                                        <p:tgtEl>
                                          <p:spTgt spid="3">
                                            <p:txEl>
                                              <p:pRg st="1" end="1"/>
                                            </p:txEl>
                                          </p:spTgt>
                                        </p:tgtEl>
                                      </p:cBhvr>
                                      <p:to x="100000" y="80000"/>
                                    </p:animScale>
                                    <p:animScale>
                                      <p:cBhvr>
                                        <p:cTn id="50" dur="166" decel="50000">
                                          <p:stCondLst>
                                            <p:cond delay="1338"/>
                                          </p:stCondLst>
                                        </p:cTn>
                                        <p:tgtEl>
                                          <p:spTgt spid="3">
                                            <p:txEl>
                                              <p:pRg st="1" end="1"/>
                                            </p:txEl>
                                          </p:spTgt>
                                        </p:tgtEl>
                                      </p:cBhvr>
                                      <p:to x="100000" y="100000"/>
                                    </p:animScale>
                                    <p:animScale>
                                      <p:cBhvr>
                                        <p:cTn id="51" dur="26">
                                          <p:stCondLst>
                                            <p:cond delay="1642"/>
                                          </p:stCondLst>
                                        </p:cTn>
                                        <p:tgtEl>
                                          <p:spTgt spid="3">
                                            <p:txEl>
                                              <p:pRg st="1" end="1"/>
                                            </p:txEl>
                                          </p:spTgt>
                                        </p:tgtEl>
                                      </p:cBhvr>
                                      <p:to x="100000" y="90000"/>
                                    </p:animScale>
                                    <p:animScale>
                                      <p:cBhvr>
                                        <p:cTn id="52" dur="166" decel="50000">
                                          <p:stCondLst>
                                            <p:cond delay="1668"/>
                                          </p:stCondLst>
                                        </p:cTn>
                                        <p:tgtEl>
                                          <p:spTgt spid="3">
                                            <p:txEl>
                                              <p:pRg st="1" end="1"/>
                                            </p:txEl>
                                          </p:spTgt>
                                        </p:tgtEl>
                                      </p:cBhvr>
                                      <p:to x="100000" y="100000"/>
                                    </p:animScale>
                                    <p:animScale>
                                      <p:cBhvr>
                                        <p:cTn id="53" dur="26">
                                          <p:stCondLst>
                                            <p:cond delay="1808"/>
                                          </p:stCondLst>
                                        </p:cTn>
                                        <p:tgtEl>
                                          <p:spTgt spid="3">
                                            <p:txEl>
                                              <p:pRg st="1" end="1"/>
                                            </p:txEl>
                                          </p:spTgt>
                                        </p:tgtEl>
                                      </p:cBhvr>
                                      <p:to x="100000" y="95000"/>
                                    </p:animScale>
                                    <p:animScale>
                                      <p:cBhvr>
                                        <p:cTn id="54"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E3A1-BED6-4B2F-8D90-B6BF51282D19}"/>
              </a:ext>
            </a:extLst>
          </p:cNvPr>
          <p:cNvSpPr>
            <a:spLocks noGrp="1"/>
          </p:cNvSpPr>
          <p:nvPr>
            <p:ph type="title"/>
          </p:nvPr>
        </p:nvSpPr>
        <p:spPr>
          <a:xfrm>
            <a:off x="1171275" y="2869876"/>
            <a:ext cx="9603275" cy="1049235"/>
          </a:xfrm>
        </p:spPr>
        <p:txBody>
          <a:bodyPr>
            <a:normAutofit fontScale="90000"/>
          </a:bodyPr>
          <a:lstStyle/>
          <a:p>
            <a:r>
              <a:rPr lang="en-IN" sz="8000" dirty="0">
                <a:solidFill>
                  <a:schemeClr val="accent1">
                    <a:lumMod val="60000"/>
                    <a:lumOff val="40000"/>
                  </a:schemeClr>
                </a:solidFill>
              </a:rPr>
              <a:t>THANK YOU </a:t>
            </a:r>
            <a:br>
              <a:rPr lang="en-IN" dirty="0">
                <a:solidFill>
                  <a:schemeClr val="bg1"/>
                </a:solidFill>
              </a:rPr>
            </a:br>
            <a:r>
              <a:rPr lang="en-IN" dirty="0">
                <a:solidFill>
                  <a:schemeClr val="bg1"/>
                </a:solidFill>
              </a:rPr>
              <a:t>	</a:t>
            </a:r>
          </a:p>
        </p:txBody>
      </p:sp>
    </p:spTree>
    <p:extLst>
      <p:ext uri="{BB962C8B-B14F-4D97-AF65-F5344CB8AC3E}">
        <p14:creationId xmlns:p14="http://schemas.microsoft.com/office/powerpoint/2010/main" val="3804881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FE12-1B31-4B33-B82E-2422508EDCD5}"/>
              </a:ext>
            </a:extLst>
          </p:cNvPr>
          <p:cNvSpPr>
            <a:spLocks noGrp="1"/>
          </p:cNvSpPr>
          <p:nvPr>
            <p:ph type="title"/>
          </p:nvPr>
        </p:nvSpPr>
        <p:spPr>
          <a:xfrm>
            <a:off x="1197579" y="1112255"/>
            <a:ext cx="9603275" cy="1049235"/>
          </a:xfrm>
        </p:spPr>
        <p:txBody>
          <a:bodyPr/>
          <a:lstStyle/>
          <a:p>
            <a:r>
              <a:rPr lang="en-IN" dirty="0">
                <a:solidFill>
                  <a:schemeClr val="accent1">
                    <a:lumMod val="60000"/>
                    <a:lumOff val="40000"/>
                  </a:schemeClr>
                </a:solidFill>
              </a:rPr>
              <a:t>OBJECTIVES</a:t>
            </a:r>
            <a:r>
              <a:rPr lang="en-IN" dirty="0">
                <a:solidFill>
                  <a:schemeClr val="tx1"/>
                </a:solidFill>
              </a:rPr>
              <a:t> </a:t>
            </a:r>
          </a:p>
        </p:txBody>
      </p:sp>
      <p:sp>
        <p:nvSpPr>
          <p:cNvPr id="3" name="Content Placeholder 2">
            <a:extLst>
              <a:ext uri="{FF2B5EF4-FFF2-40B4-BE49-F238E27FC236}">
                <a16:creationId xmlns:a16="http://schemas.microsoft.com/office/drawing/2014/main" id="{30A5A166-1AE4-4D1D-BCA0-D17FF4649D1E}"/>
              </a:ext>
            </a:extLst>
          </p:cNvPr>
          <p:cNvSpPr>
            <a:spLocks noGrp="1"/>
          </p:cNvSpPr>
          <p:nvPr>
            <p:ph idx="1"/>
          </p:nvPr>
        </p:nvSpPr>
        <p:spPr>
          <a:xfrm>
            <a:off x="1197578" y="2161490"/>
            <a:ext cx="9603275" cy="3450613"/>
          </a:xfrm>
        </p:spPr>
        <p:txBody>
          <a:bodyPr>
            <a:normAutofit/>
          </a:bodyPr>
          <a:lstStyle/>
          <a:p>
            <a:pPr marL="0" indent="0">
              <a:buNone/>
            </a:pPr>
            <a:r>
              <a:rPr lang="en-IN" dirty="0"/>
              <a:t>Online Auction is the website application in where participants can bid for the</a:t>
            </a:r>
          </a:p>
          <a:p>
            <a:pPr marL="0" indent="0">
              <a:buNone/>
            </a:pPr>
            <a:r>
              <a:rPr lang="en-IN" dirty="0"/>
              <a:t>Products . In online auction project that holds online auctions of various products</a:t>
            </a:r>
          </a:p>
          <a:p>
            <a:pPr marL="0" indent="0">
              <a:buNone/>
            </a:pPr>
            <a:r>
              <a:rPr lang="en-IN" dirty="0"/>
              <a:t>On a website and serves sellers and bidders accordingly. The system is designed to allow users to set up their products for auctions and bidders to register and bid for various products available for bidding.</a:t>
            </a:r>
          </a:p>
        </p:txBody>
      </p:sp>
    </p:spTree>
    <p:extLst>
      <p:ext uri="{BB962C8B-B14F-4D97-AF65-F5344CB8AC3E}">
        <p14:creationId xmlns:p14="http://schemas.microsoft.com/office/powerpoint/2010/main" val="32968319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96FF-932E-4AB9-B6A0-C2342BCF2E91}"/>
              </a:ext>
            </a:extLst>
          </p:cNvPr>
          <p:cNvSpPr>
            <a:spLocks noGrp="1"/>
          </p:cNvSpPr>
          <p:nvPr>
            <p:ph type="title"/>
          </p:nvPr>
        </p:nvSpPr>
        <p:spPr/>
        <p:txBody>
          <a:bodyPr/>
          <a:lstStyle/>
          <a:p>
            <a:r>
              <a:rPr lang="en-IN" dirty="0">
                <a:solidFill>
                  <a:schemeClr val="accent1">
                    <a:lumMod val="60000"/>
                    <a:lumOff val="40000"/>
                  </a:schemeClr>
                </a:solidFill>
              </a:rPr>
              <a:t>SOFTWARE REQUIREMENTS</a:t>
            </a:r>
          </a:p>
        </p:txBody>
      </p:sp>
      <p:sp>
        <p:nvSpPr>
          <p:cNvPr id="3" name="Content Placeholder 2">
            <a:extLst>
              <a:ext uri="{FF2B5EF4-FFF2-40B4-BE49-F238E27FC236}">
                <a16:creationId xmlns:a16="http://schemas.microsoft.com/office/drawing/2014/main" id="{30570029-1684-471E-9396-8D08776142DE}"/>
              </a:ext>
            </a:extLst>
          </p:cNvPr>
          <p:cNvSpPr>
            <a:spLocks noGrp="1"/>
          </p:cNvSpPr>
          <p:nvPr>
            <p:ph idx="1"/>
          </p:nvPr>
        </p:nvSpPr>
        <p:spPr/>
        <p:txBody>
          <a:bodyPr/>
          <a:lstStyle/>
          <a:p>
            <a:r>
              <a:rPr lang="en-IN" dirty="0"/>
              <a:t>IDE : Adobe Dreamweaver CS 6.0</a:t>
            </a:r>
          </a:p>
          <a:p>
            <a:r>
              <a:rPr lang="en-IN" dirty="0"/>
              <a:t>Front-end: PHP 5.2</a:t>
            </a:r>
          </a:p>
          <a:p>
            <a:r>
              <a:rPr lang="en-IN" dirty="0"/>
              <a:t>Back-end: MySQL Server 5.1.1</a:t>
            </a:r>
          </a:p>
        </p:txBody>
      </p:sp>
    </p:spTree>
    <p:extLst>
      <p:ext uri="{BB962C8B-B14F-4D97-AF65-F5344CB8AC3E}">
        <p14:creationId xmlns:p14="http://schemas.microsoft.com/office/powerpoint/2010/main" val="380350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B87D-CA95-48B5-B05E-65A71B484E3C}"/>
              </a:ext>
            </a:extLst>
          </p:cNvPr>
          <p:cNvSpPr>
            <a:spLocks noGrp="1"/>
          </p:cNvSpPr>
          <p:nvPr>
            <p:ph type="title"/>
          </p:nvPr>
        </p:nvSpPr>
        <p:spPr>
          <a:xfrm>
            <a:off x="838200" y="365126"/>
            <a:ext cx="10515600" cy="1000688"/>
          </a:xfrm>
        </p:spPr>
        <p:txBody>
          <a:bodyPr>
            <a:normAutofit fontScale="90000"/>
          </a:bodyPr>
          <a:lstStyle/>
          <a:p>
            <a:r>
              <a:rPr lang="en-IN" b="1" dirty="0">
                <a:solidFill>
                  <a:schemeClr val="accent1">
                    <a:lumMod val="60000"/>
                    <a:lumOff val="40000"/>
                  </a:schemeClr>
                </a:solidFill>
              </a:rPr>
              <a:t>Context Flow Diagram (CFD)</a:t>
            </a:r>
            <a:br>
              <a:rPr lang="en-IN" dirty="0"/>
            </a:br>
            <a:endParaRPr lang="en-IN" dirty="0"/>
          </a:p>
        </p:txBody>
      </p:sp>
      <p:sp>
        <p:nvSpPr>
          <p:cNvPr id="3" name="Content Placeholder 2">
            <a:extLst>
              <a:ext uri="{FF2B5EF4-FFF2-40B4-BE49-F238E27FC236}">
                <a16:creationId xmlns:a16="http://schemas.microsoft.com/office/drawing/2014/main" id="{2A296E26-25E0-48AB-8B91-3C3DD5639849}"/>
              </a:ext>
            </a:extLst>
          </p:cNvPr>
          <p:cNvSpPr>
            <a:spLocks noGrp="1"/>
          </p:cNvSpPr>
          <p:nvPr>
            <p:ph idx="1"/>
          </p:nvPr>
        </p:nvSpPr>
        <p:spPr/>
        <p:txBody>
          <a:bodyPr/>
          <a:lstStyle/>
          <a:p>
            <a:r>
              <a:rPr lang="en-IN" sz="2400" dirty="0"/>
              <a:t>The System Context Diagram or Context Flow Diagram (CFD) describes the external entities acting on the system. The environment in which the system is used is depicted in the figure.</a:t>
            </a:r>
          </a:p>
          <a:p>
            <a:pPr marL="0" indent="0">
              <a:buNone/>
            </a:pPr>
            <a:endParaRPr lang="en-IN" dirty="0"/>
          </a:p>
          <a:p>
            <a:pPr marL="0" indent="0">
              <a:buNone/>
            </a:pPr>
            <a:endParaRPr lang="en-IN" dirty="0"/>
          </a:p>
          <a:p>
            <a:pPr marL="0" indent="0">
              <a:buNone/>
            </a:pPr>
            <a:endParaRPr lang="en-IN" dirty="0"/>
          </a:p>
        </p:txBody>
      </p:sp>
      <p:pic>
        <p:nvPicPr>
          <p:cNvPr id="4" name="Picture 3">
            <a:extLst>
              <a:ext uri="{FF2B5EF4-FFF2-40B4-BE49-F238E27FC236}">
                <a16:creationId xmlns:a16="http://schemas.microsoft.com/office/drawing/2014/main" id="{8E3D0CE7-7FBB-4B67-84E6-FFD31469ADF9}"/>
              </a:ext>
            </a:extLst>
          </p:cNvPr>
          <p:cNvPicPr>
            <a:picLocks noChangeAspect="1"/>
          </p:cNvPicPr>
          <p:nvPr/>
        </p:nvPicPr>
        <p:blipFill>
          <a:blip r:embed="rId2"/>
          <a:stretch>
            <a:fillRect/>
          </a:stretch>
        </p:blipFill>
        <p:spPr>
          <a:xfrm>
            <a:off x="1088959" y="3429000"/>
            <a:ext cx="9027316" cy="2477529"/>
          </a:xfrm>
          <a:prstGeom prst="rect">
            <a:avLst/>
          </a:prstGeom>
        </p:spPr>
      </p:pic>
    </p:spTree>
    <p:extLst>
      <p:ext uri="{BB962C8B-B14F-4D97-AF65-F5344CB8AC3E}">
        <p14:creationId xmlns:p14="http://schemas.microsoft.com/office/powerpoint/2010/main" val="4094478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8C89-98BD-4F16-A8E6-73902E14DBED}"/>
              </a:ext>
            </a:extLst>
          </p:cNvPr>
          <p:cNvSpPr>
            <a:spLocks noGrp="1"/>
          </p:cNvSpPr>
          <p:nvPr>
            <p:ph type="title"/>
          </p:nvPr>
        </p:nvSpPr>
        <p:spPr/>
        <p:txBody>
          <a:bodyPr/>
          <a:lstStyle/>
          <a:p>
            <a:r>
              <a:rPr lang="en-IN" b="1" dirty="0">
                <a:solidFill>
                  <a:schemeClr val="accent1">
                    <a:lumMod val="60000"/>
                    <a:lumOff val="40000"/>
                  </a:schemeClr>
                </a:solidFill>
              </a:rPr>
              <a:t>Data Flow Diagram</a:t>
            </a:r>
            <a:endParaRPr lang="en-IN"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7840B2C3-B1E3-4C0D-BB5B-538BE974CC1F}"/>
              </a:ext>
            </a:extLst>
          </p:cNvPr>
          <p:cNvSpPr>
            <a:spLocks noGrp="1"/>
          </p:cNvSpPr>
          <p:nvPr>
            <p:ph idx="1"/>
          </p:nvPr>
        </p:nvSpPr>
        <p:spPr/>
        <p:txBody>
          <a:bodyPr>
            <a:normAutofit fontScale="55000" lnSpcReduction="20000"/>
          </a:bodyPr>
          <a:lstStyle/>
          <a:p>
            <a:r>
              <a:rPr lang="en-IN" sz="2400" dirty="0"/>
              <a:t>A Data Flow Diagram (DFD) is a graphical representation of the “flow” of the data through an information System. A DFD also can be used for the visualization of data processing. It is common practice for design to draw a context level DFD first which shows the interaction between the system and outside entities. This context-level DFD is then “exploded” to show more detail of the system being modelled.</a:t>
            </a:r>
          </a:p>
          <a:p>
            <a:r>
              <a:rPr lang="en-US" sz="2300" dirty="0"/>
              <a:t>Rules Regarding DFD construction:</a:t>
            </a:r>
            <a:endParaRPr lang="en-IN" sz="2300" dirty="0"/>
          </a:p>
          <a:p>
            <a:pPr lvl="0"/>
            <a:r>
              <a:rPr lang="en-US" sz="2300" dirty="0"/>
              <a:t>A process cannot have only outputs.</a:t>
            </a:r>
            <a:endParaRPr lang="en-IN" sz="2300" dirty="0"/>
          </a:p>
          <a:p>
            <a:pPr lvl="0"/>
            <a:r>
              <a:rPr lang="en-US" sz="2300" dirty="0"/>
              <a:t>A process cannot have only inputs.</a:t>
            </a:r>
            <a:endParaRPr lang="en-IN" sz="2300" dirty="0"/>
          </a:p>
          <a:p>
            <a:pPr lvl="0"/>
            <a:r>
              <a:rPr lang="en-US" sz="2300" dirty="0"/>
              <a:t>The inputs to process must be sufficient to produce the outputs from the process.</a:t>
            </a:r>
            <a:endParaRPr lang="en-IN" sz="2300" dirty="0"/>
          </a:p>
          <a:p>
            <a:pPr lvl="0"/>
            <a:r>
              <a:rPr lang="en-US" sz="2300" dirty="0"/>
              <a:t>All data stores must be connected to at least one process.</a:t>
            </a:r>
            <a:endParaRPr lang="en-IN" sz="2300" dirty="0"/>
          </a:p>
          <a:p>
            <a:pPr lvl="0"/>
            <a:r>
              <a:rPr lang="en-US" sz="2300" dirty="0"/>
              <a:t>All data stores must be connected to a source or sink.</a:t>
            </a:r>
            <a:endParaRPr lang="en-IN" sz="2300" dirty="0"/>
          </a:p>
          <a:p>
            <a:pPr lvl="0"/>
            <a:r>
              <a:rPr lang="en-US" sz="2300" dirty="0"/>
              <a:t>A data flow can have only one direction of flow. Multiple data flows to and/or from the same process and data must be shown by separate arrows.</a:t>
            </a:r>
            <a:endParaRPr lang="en-IN" sz="2300" dirty="0"/>
          </a:p>
          <a:p>
            <a:pPr lvl="0"/>
            <a:r>
              <a:rPr lang="en-US" sz="2300" dirty="0"/>
              <a:t>If the exact same data flows to two separate arrows, it should be represented by a forked arrow.</a:t>
            </a:r>
            <a:endParaRPr lang="en-IN" sz="2300" dirty="0"/>
          </a:p>
          <a:p>
            <a:endParaRPr lang="en-IN" dirty="0"/>
          </a:p>
        </p:txBody>
      </p:sp>
      <p:sp>
        <p:nvSpPr>
          <p:cNvPr id="4" name="Rectangle 15">
            <a:extLst>
              <a:ext uri="{FF2B5EF4-FFF2-40B4-BE49-F238E27FC236}">
                <a16:creationId xmlns:a16="http://schemas.microsoft.com/office/drawing/2014/main" id="{253724FA-E697-4950-AE3C-1D00AB86770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9" name="Rectangle 21">
            <a:extLst>
              <a:ext uri="{FF2B5EF4-FFF2-40B4-BE49-F238E27FC236}">
                <a16:creationId xmlns:a16="http://schemas.microsoft.com/office/drawing/2014/main" id="{D665A960-A938-4940-9F39-7D2C7C2E406E}"/>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151205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CFD9-A455-4D8C-9D11-4BBFC01792D6}"/>
              </a:ext>
            </a:extLst>
          </p:cNvPr>
          <p:cNvSpPr>
            <a:spLocks noGrp="1"/>
          </p:cNvSpPr>
          <p:nvPr>
            <p:ph type="title"/>
          </p:nvPr>
        </p:nvSpPr>
        <p:spPr/>
        <p:txBody>
          <a:bodyPr/>
          <a:lstStyle/>
          <a:p>
            <a:r>
              <a:rPr lang="en-IN" b="1" dirty="0">
                <a:solidFill>
                  <a:schemeClr val="accent1">
                    <a:lumMod val="60000"/>
                    <a:lumOff val="40000"/>
                  </a:schemeClr>
                </a:solidFill>
              </a:rPr>
              <a:t>DFD for Level 1 Admin</a:t>
            </a:r>
            <a:endParaRPr lang="en-IN" dirty="0">
              <a:solidFill>
                <a:schemeClr val="accent1">
                  <a:lumMod val="60000"/>
                  <a:lumOff val="40000"/>
                </a:schemeClr>
              </a:solidFill>
            </a:endParaRPr>
          </a:p>
        </p:txBody>
      </p:sp>
      <p:pic>
        <p:nvPicPr>
          <p:cNvPr id="5" name="Content Placeholder 4">
            <a:extLst>
              <a:ext uri="{FF2B5EF4-FFF2-40B4-BE49-F238E27FC236}">
                <a16:creationId xmlns:a16="http://schemas.microsoft.com/office/drawing/2014/main" id="{90A0C2A3-98AB-488C-A0C8-C11C56DC0B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7096" y="2303362"/>
            <a:ext cx="7677475" cy="2688408"/>
          </a:xfrm>
        </p:spPr>
      </p:pic>
    </p:spTree>
    <p:extLst>
      <p:ext uri="{BB962C8B-B14F-4D97-AF65-F5344CB8AC3E}">
        <p14:creationId xmlns:p14="http://schemas.microsoft.com/office/powerpoint/2010/main" val="296694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6D433-4B29-4169-A420-43C780A27783}"/>
              </a:ext>
            </a:extLst>
          </p:cNvPr>
          <p:cNvSpPr>
            <a:spLocks noGrp="1"/>
          </p:cNvSpPr>
          <p:nvPr>
            <p:ph type="title"/>
          </p:nvPr>
        </p:nvSpPr>
        <p:spPr/>
        <p:txBody>
          <a:bodyPr/>
          <a:lstStyle/>
          <a:p>
            <a:r>
              <a:rPr lang="en-IN" b="1" dirty="0">
                <a:solidFill>
                  <a:schemeClr val="accent1">
                    <a:lumMod val="60000"/>
                    <a:lumOff val="40000"/>
                  </a:schemeClr>
                </a:solidFill>
              </a:rPr>
              <a:t>DFD for Level 1 Customer</a:t>
            </a:r>
            <a:endParaRPr lang="en-IN" dirty="0">
              <a:solidFill>
                <a:schemeClr val="accent1">
                  <a:lumMod val="60000"/>
                  <a:lumOff val="40000"/>
                </a:schemeClr>
              </a:solidFill>
            </a:endParaRPr>
          </a:p>
        </p:txBody>
      </p:sp>
      <p:pic>
        <p:nvPicPr>
          <p:cNvPr id="5" name="Content Placeholder 4">
            <a:extLst>
              <a:ext uri="{FF2B5EF4-FFF2-40B4-BE49-F238E27FC236}">
                <a16:creationId xmlns:a16="http://schemas.microsoft.com/office/drawing/2014/main" id="{0078E8B6-F6B0-4A76-80A9-34C550DF85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9205" y="1453146"/>
            <a:ext cx="9055891" cy="4947654"/>
          </a:xfrm>
        </p:spPr>
      </p:pic>
    </p:spTree>
    <p:extLst>
      <p:ext uri="{BB962C8B-B14F-4D97-AF65-F5344CB8AC3E}">
        <p14:creationId xmlns:p14="http://schemas.microsoft.com/office/powerpoint/2010/main" val="6820509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5461</TotalTime>
  <Words>883</Words>
  <Application>Microsoft Office PowerPoint</Application>
  <PresentationFormat>Widescreen</PresentationFormat>
  <Paragraphs>97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Bookman Old Style</vt:lpstr>
      <vt:lpstr>Lato</vt:lpstr>
      <vt:lpstr>Rockwell</vt:lpstr>
      <vt:lpstr>Times New Roman</vt:lpstr>
      <vt:lpstr>Wingdings</vt:lpstr>
      <vt:lpstr>Damask</vt:lpstr>
      <vt:lpstr>   MATSYODARI SHIKSHAN SANSTHA's College of Engineering &amp; Technology  ,JALNA -431203 </vt:lpstr>
      <vt:lpstr>INTRODUCTION </vt:lpstr>
      <vt:lpstr>AIM </vt:lpstr>
      <vt:lpstr>OBJECTIVES </vt:lpstr>
      <vt:lpstr>SOFTWARE REQUIREMENTS</vt:lpstr>
      <vt:lpstr>Context Flow Diagram (CFD) </vt:lpstr>
      <vt:lpstr>Data Flow Diagram</vt:lpstr>
      <vt:lpstr>DFD for Level 1 Admin</vt:lpstr>
      <vt:lpstr>DFD for Level 1 Customer</vt:lpstr>
      <vt:lpstr>DFD for Level 1 Employee</vt:lpstr>
      <vt:lpstr>PowerPoint Presentation</vt:lpstr>
      <vt:lpstr>STRUCTURE CHART  OF Employee </vt:lpstr>
      <vt:lpstr>STRUCTURE CHART  OF Customer </vt:lpstr>
      <vt:lpstr>MODULES</vt:lpstr>
      <vt:lpstr>ADMIN</vt:lpstr>
      <vt:lpstr>PowerPoint Presentation</vt:lpstr>
      <vt:lpstr>EMPLOYEE</vt:lpstr>
      <vt:lpstr>PowerPoint Presentation</vt:lpstr>
      <vt:lpstr>CUSTOMER</vt:lpstr>
      <vt:lpstr>PowerPoint Presentation</vt:lpstr>
      <vt:lpstr>ADMIN</vt:lpstr>
      <vt:lpstr>Users</vt:lpstr>
      <vt:lpstr>PowerPoint Presentation</vt:lpstr>
      <vt:lpstr>EMPLOYEE</vt:lpstr>
      <vt:lpstr>PowerPoint Presentation</vt:lpstr>
      <vt:lpstr>PowerPoint Presentation</vt:lpstr>
      <vt:lpstr>CUSTOMER</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E_contact</dc:title>
  <dc:creator>Sharath S B</dc:creator>
  <cp:lastModifiedBy>Gaurav Ranyeole</cp:lastModifiedBy>
  <cp:revision>72</cp:revision>
  <dcterms:created xsi:type="dcterms:W3CDTF">2020-01-04T10:21:17Z</dcterms:created>
  <dcterms:modified xsi:type="dcterms:W3CDTF">2024-01-18T03:34:26Z</dcterms:modified>
</cp:coreProperties>
</file>